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1873" r:id="rId2"/>
  </p:sldIdLst>
  <p:sldSz cx="12192000" cy="6858000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76" d="100"/>
          <a:sy n="76" d="100"/>
        </p:scale>
        <p:origin x="-296" y="-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20BB8-878A-48C7-B03C-D659E32D49CE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07FF1-AA06-4EAA-994A-42B7522333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18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egnaposto immagine diapositiva 1">
            <a:extLst>
              <a:ext uri="{FF2B5EF4-FFF2-40B4-BE49-F238E27FC236}">
                <a16:creationId xmlns:a16="http://schemas.microsoft.com/office/drawing/2014/main" xmlns="" id="{F861E0D7-0C38-4AC9-A053-30BABAAFAE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Segnaposto note 2">
            <a:extLst>
              <a:ext uri="{FF2B5EF4-FFF2-40B4-BE49-F238E27FC236}">
                <a16:creationId xmlns:a16="http://schemas.microsoft.com/office/drawing/2014/main" xmlns="" id="{512756EF-471E-4E13-A2F3-D72FAD5EF8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/>
              <a:t>Chiusura a cura di ISP</a:t>
            </a:r>
          </a:p>
          <a:p>
            <a:endParaRPr lang="it-IT" altLang="it-IT"/>
          </a:p>
        </p:txBody>
      </p:sp>
      <p:sp>
        <p:nvSpPr>
          <p:cNvPr id="184324" name="Segnaposto numero diapositiva 3">
            <a:extLst>
              <a:ext uri="{FF2B5EF4-FFF2-40B4-BE49-F238E27FC236}">
                <a16:creationId xmlns:a16="http://schemas.microsoft.com/office/drawing/2014/main" xmlns="" id="{924F98A1-EE6C-46A2-A06A-2AA431229B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B6D443-2D45-4BCF-942F-4C4B10294CBD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162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8032" y="242358"/>
            <a:ext cx="10363200" cy="545042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rgbClr val="003A79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2"/>
          </p:nvPr>
        </p:nvSpPr>
        <p:spPr>
          <a:xfrm>
            <a:off x="148167" y="787400"/>
            <a:ext cx="8860367" cy="749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2943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22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INTESA_SANPAOLO_COL_RGB">
            <a:extLst>
              <a:ext uri="{FF2B5EF4-FFF2-40B4-BE49-F238E27FC236}">
                <a16:creationId xmlns:a16="http://schemas.microsoft.com/office/drawing/2014/main" xmlns="" id="{16BA2AD3-C61C-446F-AA09-0C2A1DB4A4A6}"/>
              </a:ext>
            </a:extLst>
          </p:cNvPr>
          <p:cNvPicPr>
            <a:picLocks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3" y="836613"/>
            <a:ext cx="52498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637116" y="3039481"/>
            <a:ext cx="10363200" cy="545042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rgbClr val="003A79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9D5702-9A3C-4E4C-9A81-8B40421FE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405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F43BF5B-0211-4D8B-BB8D-5A9B864BD4E0}" type="datetimeFigureOut">
              <a:rPr lang="it-IT"/>
              <a:pPr>
                <a:defRPr/>
              </a:pPr>
              <a:t>16/12/2020</a:t>
            </a:fld>
            <a:endParaRPr lang="it-IT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1D98724-22FF-472E-BF1E-1C9AA63B52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571038" y="6356350"/>
            <a:ext cx="434975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565640C-E0D0-4C36-B1AD-2D0663CD83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30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>
                <a:latin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xmlns="" id="{6B5A6E52-3A23-4D73-BC85-BD394317FC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7847013" y="6462713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xmlns="" id="{B323327E-D4B3-43C4-A467-DF288FF8376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4697413" y="6462713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80522EA-37B6-4B24-A05F-105359C5C0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725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mmaire"/>
          <p:cNvSpPr>
            <a:spLocks noGrp="1"/>
          </p:cNvSpPr>
          <p:nvPr>
            <p:ph type="title"/>
          </p:nvPr>
        </p:nvSpPr>
        <p:spPr>
          <a:xfrm>
            <a:off x="365195" y="428781"/>
            <a:ext cx="11461612" cy="44964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224">
                <a:solidFill>
                  <a:srgbClr val="00008F"/>
                </a:solidFill>
                <a:latin typeface="+mj-lt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GB" noProof="0"/>
          </a:p>
        </p:txBody>
      </p:sp>
      <p:sp>
        <p:nvSpPr>
          <p:cNvPr id="3" name="Espace réservé de la date 1">
            <a:extLst>
              <a:ext uri="{FF2B5EF4-FFF2-40B4-BE49-F238E27FC236}">
                <a16:creationId xmlns:a16="http://schemas.microsoft.com/office/drawing/2014/main" xmlns="" id="{F6CA8F52-1321-4253-B91A-41A652DC79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4047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2">
            <a:extLst>
              <a:ext uri="{FF2B5EF4-FFF2-40B4-BE49-F238E27FC236}">
                <a16:creationId xmlns:a16="http://schemas.microsoft.com/office/drawing/2014/main" xmlns="" id="{48FA20DA-F718-4155-9646-C5198CFEB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40475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A240D87E-52E3-4EF5-8A53-1AA2A684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6213" y="6407150"/>
            <a:ext cx="592137" cy="225425"/>
          </a:xfrm>
          <a:prstGeom prst="rect">
            <a:avLst/>
          </a:prstGeom>
        </p:spPr>
        <p:txBody>
          <a:bodyPr anchor="ctr"/>
          <a:lstStyle>
            <a:lvl1pPr>
              <a:defRPr sz="1053">
                <a:latin typeface="+mj-lt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962C13C-D8C0-4A4D-80BD-A52F68B0BEA3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  <p:pic>
        <p:nvPicPr>
          <p:cNvPr id="6" name="Immagine 19" descr="INTESA_SANPAOLO white.png">
            <a:extLst>
              <a:ext uri="{FF2B5EF4-FFF2-40B4-BE49-F238E27FC236}">
                <a16:creationId xmlns:a16="http://schemas.microsoft.com/office/drawing/2014/main" xmlns="" id="{0371CA71-4A02-4AF7-B34A-F399C70D5A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152" y="6311901"/>
            <a:ext cx="2076449" cy="23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5">
            <a:extLst>
              <a:ext uri="{FF2B5EF4-FFF2-40B4-BE49-F238E27FC236}">
                <a16:creationId xmlns:a16="http://schemas.microsoft.com/office/drawing/2014/main" xmlns="" id="{F59B7A0B-417E-4F39-840C-49958BD170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84" y="6184900"/>
            <a:ext cx="1540933" cy="4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756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42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3CAC5F5B-9D0A-42D0-91E7-B3A63A475D11}"/>
              </a:ext>
            </a:extLst>
          </p:cNvPr>
          <p:cNvSpPr/>
          <p:nvPr userDrawn="1"/>
        </p:nvSpPr>
        <p:spPr>
          <a:xfrm>
            <a:off x="1271340" y="1072927"/>
            <a:ext cx="8661400" cy="4662487"/>
          </a:xfrm>
          <a:prstGeom prst="rect">
            <a:avLst/>
          </a:prstGeom>
          <a:solidFill>
            <a:srgbClr val="EF7E0D"/>
          </a:solidFill>
          <a:ln w="190500">
            <a:solidFill>
              <a:srgbClr val="EF7E0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>
              <a:defRPr/>
            </a:pPr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281B9454-E39E-46BA-B0DB-D2CC63308693}"/>
              </a:ext>
            </a:extLst>
          </p:cNvPr>
          <p:cNvSpPr/>
          <p:nvPr userDrawn="1"/>
        </p:nvSpPr>
        <p:spPr>
          <a:xfrm>
            <a:off x="1055440" y="857027"/>
            <a:ext cx="8661400" cy="4662487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>
              <a:defRPr/>
            </a:pPr>
            <a:endParaRPr lang="it-IT"/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xmlns="" id="{1BB120F6-1CFB-426C-BBFC-78CC32C050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440" y="1203102"/>
            <a:ext cx="25654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18B523DC-D6BF-4BD2-AAEF-9E682A5681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79303" y="2727102"/>
            <a:ext cx="735647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it-IT" altLang="it-IT" sz="4400" b="1"/>
              <a:t>Grazie dell’attenzione</a:t>
            </a:r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xmlns="" id="{F7D33837-CC05-4DDA-9B02-6704764949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490" y="4263802"/>
            <a:ext cx="1465263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8">
            <a:extLst>
              <a:ext uri="{FF2B5EF4-FFF2-40B4-BE49-F238E27FC236}">
                <a16:creationId xmlns:a16="http://schemas.microsoft.com/office/drawing/2014/main" xmlns="" id="{F9974BE8-8761-456D-BCB0-81628FCFB3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065" y="4320952"/>
            <a:ext cx="20193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egnaposto testo 19"/>
          <p:cNvSpPr>
            <a:spLocks noGrp="1"/>
          </p:cNvSpPr>
          <p:nvPr>
            <p:ph type="body" sz="quarter" idx="12"/>
          </p:nvPr>
        </p:nvSpPr>
        <p:spPr>
          <a:xfrm>
            <a:off x="1744063" y="3880332"/>
            <a:ext cx="5791200" cy="94773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</p:spTree>
    <p:extLst>
      <p:ext uri="{BB962C8B-B14F-4D97-AF65-F5344CB8AC3E}">
        <p14:creationId xmlns:p14="http://schemas.microsoft.com/office/powerpoint/2010/main" val="151819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32"/>
          <p:cNvSpPr/>
          <p:nvPr userDrawn="1"/>
        </p:nvSpPr>
        <p:spPr>
          <a:xfrm>
            <a:off x="2032000" y="834658"/>
            <a:ext cx="8623300" cy="4853305"/>
          </a:xfrm>
          <a:prstGeom prst="rect">
            <a:avLst/>
          </a:prstGeom>
          <a:solidFill>
            <a:srgbClr val="EF7E0D"/>
          </a:solidFill>
          <a:ln w="254000">
            <a:solidFill>
              <a:srgbClr val="EF7E0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 userDrawn="1"/>
        </p:nvSpPr>
        <p:spPr>
          <a:xfrm>
            <a:off x="1784350" y="725300"/>
            <a:ext cx="8623300" cy="485330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b="1" i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Depositi </a:t>
            </a:r>
            <a:endParaRPr lang="it-IT" dirty="0"/>
          </a:p>
        </p:txBody>
      </p:sp>
      <p:sp>
        <p:nvSpPr>
          <p:cNvPr id="18" name="CasellaDiTesto 17"/>
          <p:cNvSpPr txBox="1"/>
          <p:nvPr userDrawn="1"/>
        </p:nvSpPr>
        <p:spPr>
          <a:xfrm>
            <a:off x="1166451" y="2967646"/>
            <a:ext cx="85009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4000" b="1" i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2" name="Gruppo 1"/>
          <p:cNvGrpSpPr/>
          <p:nvPr userDrawn="1"/>
        </p:nvGrpSpPr>
        <p:grpSpPr>
          <a:xfrm>
            <a:off x="3449896" y="354626"/>
            <a:ext cx="5190608" cy="659182"/>
            <a:chOff x="3002864" y="354626"/>
            <a:chExt cx="5190608" cy="659182"/>
          </a:xfrm>
        </p:grpSpPr>
        <p:sp>
          <p:nvSpPr>
            <p:cNvPr id="35" name="Rettangolo 34"/>
            <p:cNvSpPr/>
            <p:nvPr userDrawn="1"/>
          </p:nvSpPr>
          <p:spPr>
            <a:xfrm>
              <a:off x="3098006" y="464491"/>
              <a:ext cx="5095466" cy="549317"/>
            </a:xfrm>
            <a:prstGeom prst="rect">
              <a:avLst/>
            </a:prstGeom>
            <a:solidFill>
              <a:srgbClr val="EF7E0D"/>
            </a:solidFill>
            <a:ln w="38100">
              <a:solidFill>
                <a:srgbClr val="EF7E0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it-IT" dirty="0"/>
                <a:t>00</a:t>
              </a:r>
            </a:p>
          </p:txBody>
        </p:sp>
        <p:sp>
          <p:nvSpPr>
            <p:cNvPr id="36" name="Rettangolo 35"/>
            <p:cNvSpPr/>
            <p:nvPr userDrawn="1"/>
          </p:nvSpPr>
          <p:spPr>
            <a:xfrm>
              <a:off x="3002864" y="354626"/>
              <a:ext cx="5095466" cy="54931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50170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 userDrawn="1"/>
        </p:nvSpPr>
        <p:spPr>
          <a:xfrm>
            <a:off x="1981199" y="773839"/>
            <a:ext cx="8661401" cy="4661761"/>
          </a:xfrm>
          <a:prstGeom prst="rect">
            <a:avLst/>
          </a:prstGeom>
          <a:solidFill>
            <a:srgbClr val="EF7E0D"/>
          </a:solidFill>
          <a:ln w="190500">
            <a:solidFill>
              <a:srgbClr val="EF7E0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 userDrawn="1"/>
        </p:nvSpPr>
        <p:spPr>
          <a:xfrm>
            <a:off x="1765299" y="557939"/>
            <a:ext cx="8661401" cy="466176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3500" y="904080"/>
            <a:ext cx="2565000" cy="1080000"/>
          </a:xfrm>
          <a:prstGeom prst="rect">
            <a:avLst/>
          </a:prstGeom>
        </p:spPr>
      </p:pic>
      <p:sp>
        <p:nvSpPr>
          <p:cNvPr id="20" name="Segnaposto testo 19"/>
          <p:cNvSpPr>
            <a:spLocks noGrp="1"/>
          </p:cNvSpPr>
          <p:nvPr>
            <p:ph type="body" sz="quarter" idx="12" hasCustomPrompt="1"/>
          </p:nvPr>
        </p:nvSpPr>
        <p:spPr>
          <a:xfrm>
            <a:off x="2453923" y="3580518"/>
            <a:ext cx="5791200" cy="94773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it-IT" dirty="0"/>
              <a:t>Nome Cognome - Nome Cognome - Nome Cognome - Nome Cognome - Nome Cognome</a:t>
            </a:r>
          </a:p>
          <a:p>
            <a:pPr lvl="0"/>
            <a:r>
              <a:rPr lang="it-IT" dirty="0"/>
              <a:t>Nome Cognome - Nome Cognome</a:t>
            </a:r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2189018" y="2427402"/>
            <a:ext cx="73567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4400" b="1" dirty="0"/>
              <a:t>Grazie dell’attenzione</a:t>
            </a:r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7070" y="3963865"/>
            <a:ext cx="1465200" cy="1540823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78241" y="4021794"/>
            <a:ext cx="20193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5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mmagine 4" descr="Logo Private Banking_W.png">
            <a:extLst>
              <a:ext uri="{FF2B5EF4-FFF2-40B4-BE49-F238E27FC236}">
                <a16:creationId xmlns:a16="http://schemas.microsoft.com/office/drawing/2014/main" xmlns="" id="{487A57B3-612C-4F02-933E-0B6DBB23DAF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7238" y="6386513"/>
            <a:ext cx="20589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magine 6">
            <a:extLst>
              <a:ext uri="{FF2B5EF4-FFF2-40B4-BE49-F238E27FC236}">
                <a16:creationId xmlns:a16="http://schemas.microsoft.com/office/drawing/2014/main" xmlns="" id="{40049A57-2EE7-4252-B439-21E62403DB0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2050" y="333375"/>
            <a:ext cx="17081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35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intesasanpaolo.webex.com/meet/barbara.lorusso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image001">
            <a:extLst>
              <a:ext uri="{FF2B5EF4-FFF2-40B4-BE49-F238E27FC236}">
                <a16:creationId xmlns:a16="http://schemas.microsoft.com/office/drawing/2014/main" xmlns="" id="{18707F23-B805-4EC4-94E3-7B6FD6A23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8C8D42E6-0D2F-45E2-AFFA-F524B399E2F8}"/>
              </a:ext>
            </a:extLst>
          </p:cNvPr>
          <p:cNvSpPr/>
          <p:nvPr/>
        </p:nvSpPr>
        <p:spPr>
          <a:xfrm>
            <a:off x="7292121" y="5133428"/>
            <a:ext cx="3258602" cy="1108908"/>
          </a:xfrm>
          <a:prstGeom prst="rect">
            <a:avLst/>
          </a:prstGeom>
          <a:solidFill>
            <a:srgbClr val="FF66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7BD2F983-001A-404E-98C5-4C5A1CFD0CE1}"/>
              </a:ext>
            </a:extLst>
          </p:cNvPr>
          <p:cNvSpPr/>
          <p:nvPr/>
        </p:nvSpPr>
        <p:spPr>
          <a:xfrm>
            <a:off x="7157331" y="4960470"/>
            <a:ext cx="3250817" cy="110890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 aspettiamo!!!</a:t>
            </a:r>
          </a:p>
        </p:txBody>
      </p:sp>
      <p:pic>
        <p:nvPicPr>
          <p:cNvPr id="14" name="Immagine 2">
            <a:extLst>
              <a:ext uri="{FF2B5EF4-FFF2-40B4-BE49-F238E27FC236}">
                <a16:creationId xmlns:a16="http://schemas.microsoft.com/office/drawing/2014/main" xmlns="" id="{122CECE7-854B-4F10-8C59-A10DFE7499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70"/>
          <a:stretch/>
        </p:blipFill>
        <p:spPr bwMode="auto">
          <a:xfrm>
            <a:off x="10004443" y="4642271"/>
            <a:ext cx="1362139" cy="160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olo 1">
            <a:extLst>
              <a:ext uri="{FF2B5EF4-FFF2-40B4-BE49-F238E27FC236}">
                <a16:creationId xmlns:a16="http://schemas.microsoft.com/office/drawing/2014/main" xmlns="" id="{74C9D9FF-E40C-4153-93A3-1D2779894C2D}"/>
              </a:ext>
            </a:extLst>
          </p:cNvPr>
          <p:cNvSpPr txBox="1">
            <a:spLocks/>
          </p:cNvSpPr>
          <p:nvPr/>
        </p:nvSpPr>
        <p:spPr>
          <a:xfrm>
            <a:off x="5902035" y="587630"/>
            <a:ext cx="6002923" cy="4290575"/>
          </a:xfrm>
          <a:prstGeom prst="rect">
            <a:avLst/>
          </a:prstGeom>
          <a:noFill/>
          <a:ln w="12700">
            <a:noFill/>
          </a:ln>
        </p:spPr>
        <p:txBody>
          <a:bodyPr wrap="square" lIns="90000" tIns="90000" rIns="90000" bIns="90000">
            <a:spAutoFit/>
          </a:bodyPr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3A79"/>
              </a:buClr>
              <a:buSzPct val="140000"/>
              <a:buFontTx/>
              <a:buNone/>
              <a:tabLst/>
              <a:defRPr/>
            </a:pPr>
            <a:r>
              <a:rPr kumimoji="0" lang="it-IT" sz="2000" b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Courier New" panose="02070309020205020404" pitchFamily="49" charset="0"/>
              </a:rPr>
              <a:t>Con i Ragazzi degli Istituti:</a:t>
            </a:r>
          </a:p>
          <a:p>
            <a:pPr marL="285750" lvl="0" indent="-285750" eaLnBrk="1" fontAlgn="auto" hangingPunct="1">
              <a:spcAft>
                <a:spcPts val="600"/>
              </a:spcAft>
              <a:buClr>
                <a:srgbClr val="003A79"/>
              </a:buClr>
              <a:buSzPct val="140000"/>
              <a:buFont typeface="Courier New" panose="02070309020205020404" pitchFamily="49" charset="0"/>
              <a:buChar char="o"/>
              <a:defRPr/>
            </a:pP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ourier New" panose="02070309020205020404" pitchFamily="49" charset="0"/>
              </a:rPr>
              <a:t>Liceo Pitagora di Cosenza</a:t>
            </a: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Courier New" panose="02070309020205020404" pitchFamily="49" charset="0"/>
              </a:rPr>
              <a:t>;</a:t>
            </a:r>
            <a:endParaRPr lang="it-IT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ourier New" panose="02070309020205020404" pitchFamily="49" charset="0"/>
            </a:endParaRPr>
          </a:p>
          <a:p>
            <a:pPr marL="285750" lvl="0" indent="-285750" eaLnBrk="1" fontAlgn="auto" hangingPunct="1">
              <a:spcAft>
                <a:spcPts val="600"/>
              </a:spcAft>
              <a:buClr>
                <a:srgbClr val="003A79"/>
              </a:buClr>
              <a:buSzPct val="140000"/>
              <a:buFont typeface="Courier New" panose="02070309020205020404" pitchFamily="49" charset="0"/>
              <a:buChar char="o"/>
              <a:defRPr/>
            </a:pP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ourier New" panose="02070309020205020404" pitchFamily="49" charset="0"/>
              </a:rPr>
              <a:t>Liceo Montalcini di Napoli</a:t>
            </a: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Courier New" panose="02070309020205020404" pitchFamily="49" charset="0"/>
              </a:rPr>
              <a:t>;</a:t>
            </a:r>
          </a:p>
          <a:p>
            <a:pPr marL="285750" lvl="0" indent="-285750" eaLnBrk="1" fontAlgn="auto" hangingPunct="1">
              <a:spcAft>
                <a:spcPts val="600"/>
              </a:spcAft>
              <a:buClr>
                <a:srgbClr val="003A79"/>
              </a:buClr>
              <a:buSzPct val="140000"/>
              <a:buFont typeface="Courier New" panose="02070309020205020404" pitchFamily="49" charset="0"/>
              <a:buChar char="o"/>
              <a:defRPr/>
            </a:pP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ourier New" panose="02070309020205020404" pitchFamily="49" charset="0"/>
              </a:rPr>
              <a:t>Liceo Vittorio Emanuele II di Napoli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3A79"/>
              </a:buClr>
              <a:buSzPct val="140000"/>
              <a:buFontTx/>
              <a:buNone/>
              <a:tabLst/>
              <a:defRPr/>
            </a:pPr>
            <a:r>
              <a:rPr kumimoji="0" lang="it-IT" sz="2000" b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Courier New" panose="02070309020205020404" pitchFamily="49" charset="0"/>
              </a:rPr>
              <a:t>che hanno partecipato al Percorso per le Competenze Trasversali e l’Orientamento di Intesa Sanpaolo, parleremo di: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3A79"/>
              </a:buClr>
              <a:buSzPct val="14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000" b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Courier New" panose="02070309020205020404" pitchFamily="49" charset="0"/>
              </a:rPr>
              <a:t> educazione finanziaria;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3A79"/>
              </a:buClr>
              <a:buSzPct val="14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000" b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Courier New" panose="02070309020205020404" pitchFamily="49" charset="0"/>
              </a:rPr>
              <a:t> imprenditoria;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3A79"/>
              </a:buClr>
              <a:buSzPct val="14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000" b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Courier New" panose="02070309020205020404" pitchFamily="49" charset="0"/>
              </a:rPr>
              <a:t> orientamento alla persona e al mondo del lavoro;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7A61BD72-3A83-4C62-B8E4-98B797B89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" y="724985"/>
            <a:ext cx="5870428" cy="5432881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xmlns="" id="{AF928BD2-F43B-4136-AB41-87373694BBFA}"/>
              </a:ext>
            </a:extLst>
          </p:cNvPr>
          <p:cNvSpPr txBox="1">
            <a:spLocks/>
          </p:cNvSpPr>
          <p:nvPr/>
        </p:nvSpPr>
        <p:spPr>
          <a:xfrm>
            <a:off x="303221" y="3775861"/>
            <a:ext cx="4535681" cy="19976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90000" tIns="90000" rIns="90000" bIns="90000">
            <a:spAutoFit/>
          </a:bodyPr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3A79"/>
              </a:buClr>
              <a:buSzPct val="140000"/>
              <a:buFontTx/>
              <a:buNone/>
              <a:tabLst/>
              <a:defRPr/>
            </a:pPr>
            <a:r>
              <a:rPr lang="it-IT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ourier New" panose="02070309020205020404" pitchFamily="49" charset="0"/>
              </a:rPr>
              <a:t>VENERDI’ 18 DICEMBRE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3A79"/>
              </a:buClr>
              <a:buSzPct val="140000"/>
              <a:buFontTx/>
              <a:buNone/>
              <a:tabLst/>
              <a:defRPr/>
            </a:pPr>
            <a:r>
              <a:rPr kumimoji="0" lang="it-IT" sz="2000" b="0" i="1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Courier New" panose="02070309020205020404" pitchFamily="49" charset="0"/>
              </a:rPr>
              <a:t>Dalle h.14:30 alle h.16:</a:t>
            </a:r>
            <a:r>
              <a:rPr lang="it-IT" sz="2000" i="1" u="sng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Courier New" panose="02070309020205020404" pitchFamily="49" charset="0"/>
              </a:rPr>
              <a:t>00</a:t>
            </a:r>
          </a:p>
          <a:p>
            <a:pPr lvl="0" algn="ctr" eaLnBrk="1" fontAlgn="auto" hangingPunct="1">
              <a:spcAft>
                <a:spcPts val="600"/>
              </a:spcAft>
              <a:buClr>
                <a:srgbClr val="003A79"/>
              </a:buClr>
              <a:buSzPct val="140000"/>
              <a:defRPr/>
            </a:pPr>
            <a:r>
              <a:rPr kumimoji="0" lang="it-IT" sz="2000" b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Courier New" panose="02070309020205020404" pitchFamily="49" charset="0"/>
              </a:rPr>
              <a:t>in </a:t>
            </a:r>
            <a:r>
              <a:rPr kumimoji="0" lang="it-IT" sz="2000" b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Courier New" panose="02070309020205020404" pitchFamily="49" charset="0"/>
              </a:rPr>
              <a:t>collegamento -videoconferenza  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Courier New" panose="02070309020205020404" pitchFamily="49" charset="0"/>
              </a:rPr>
              <a:t>Cisco </a:t>
            </a:r>
            <a:r>
              <a:rPr lang="it-IT" sz="2000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Courier New" panose="02070309020205020404" pitchFamily="49" charset="0"/>
              </a:rPr>
              <a:t>Webex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Courier New" panose="02070309020205020404" pitchFamily="49" charset="0"/>
              </a:rPr>
              <a:t> al link </a:t>
            </a:r>
            <a:r>
              <a:rPr lang="it-IT" b="1" u="sng" dirty="0">
                <a:hlinkClick r:id="rId6"/>
              </a:rPr>
              <a:t>ENTRA_IN_ZLAB_EVENTO_FINALE</a:t>
            </a:r>
            <a:endParaRPr kumimoji="0" lang="it-IT" sz="2000" b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274565"/>
      </p:ext>
    </p:extLst>
  </p:cSld>
  <p:clrMapOvr>
    <a:masterClrMapping/>
  </p:clrMapOvr>
</p:sld>
</file>

<file path=ppt/theme/theme1.xml><?xml version="1.0" encoding="utf-8"?>
<a:theme xmlns:a="http://schemas.openxmlformats.org/drawingml/2006/main" name="1_FSMS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A79"/>
        </a:soli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66</TotalTime>
  <Words>83</Words>
  <Application>Microsoft Office PowerPoint</Application>
  <PresentationFormat>Personalizzato</PresentationFormat>
  <Paragraphs>14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1_FSMSC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PRODOMINI STEFANO</dc:creator>
  <cp:lastModifiedBy>Barbara</cp:lastModifiedBy>
  <cp:revision>26</cp:revision>
  <dcterms:created xsi:type="dcterms:W3CDTF">2020-01-12T09:28:28Z</dcterms:created>
  <dcterms:modified xsi:type="dcterms:W3CDTF">2020-12-16T18:58:31Z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f5fe31f-9de1-4167-a753-111c0df8115f_Enabled">
    <vt:lpwstr>True</vt:lpwstr>
  </property>
  <property fmtid="{D5CDD505-2E9C-101B-9397-08002B2CF9AE}" pid="3" name="MSIP_Label_5f5fe31f-9de1-4167-a753-111c0df8115f_SiteId">
    <vt:lpwstr>cc4baf00-15c9-48dd-9f59-88c98bde2be7</vt:lpwstr>
  </property>
  <property fmtid="{D5CDD505-2E9C-101B-9397-08002B2CF9AE}" pid="4" name="MSIP_Label_5f5fe31f-9de1-4167-a753-111c0df8115f_Owner">
    <vt:lpwstr>stefano.prodomini@intesasanpaolo.com</vt:lpwstr>
  </property>
  <property fmtid="{D5CDD505-2E9C-101B-9397-08002B2CF9AE}" pid="5" name="MSIP_Label_5f5fe31f-9de1-4167-a753-111c0df8115f_SetDate">
    <vt:lpwstr>2020-12-15T06:46:54.5563499Z</vt:lpwstr>
  </property>
  <property fmtid="{D5CDD505-2E9C-101B-9397-08002B2CF9AE}" pid="6" name="MSIP_Label_5f5fe31f-9de1-4167-a753-111c0df8115f_Name">
    <vt:lpwstr>Public</vt:lpwstr>
  </property>
  <property fmtid="{D5CDD505-2E9C-101B-9397-08002B2CF9AE}" pid="7" name="MSIP_Label_5f5fe31f-9de1-4167-a753-111c0df8115f_Application">
    <vt:lpwstr>Microsoft Azure Information Protection</vt:lpwstr>
  </property>
  <property fmtid="{D5CDD505-2E9C-101B-9397-08002B2CF9AE}" pid="8" name="MSIP_Label_5f5fe31f-9de1-4167-a753-111c0df8115f_ActionId">
    <vt:lpwstr>1b8de753-61d7-4190-9890-e5fcc9fa4657</vt:lpwstr>
  </property>
  <property fmtid="{D5CDD505-2E9C-101B-9397-08002B2CF9AE}" pid="9" name="MSIP_Label_5f5fe31f-9de1-4167-a753-111c0df8115f_Extended_MSFT_Method">
    <vt:lpwstr>Automatic</vt:lpwstr>
  </property>
  <property fmtid="{D5CDD505-2E9C-101B-9397-08002B2CF9AE}" pid="10" name="Sensitivity">
    <vt:lpwstr>Public</vt:lpwstr>
  </property>
</Properties>
</file>