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260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22714" y="1047404"/>
            <a:ext cx="3590584" cy="1837112"/>
          </a:xfrm>
        </p:spPr>
        <p:txBody>
          <a:bodyPr/>
          <a:lstStyle/>
          <a:p>
            <a:r>
              <a:rPr lang="it-IT" sz="4000" b="1" dirty="0" smtClean="0"/>
              <a:t>PCTO GENETICA 2022/23</a:t>
            </a:r>
            <a:endParaRPr lang="it-IT" sz="4000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CREATED BY: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JOSEPH FRANCESCO RIITANO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AURELIO PELLICANO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MATTEO PATERNOSTRO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NICOLA PELLICORI 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69" y="0"/>
            <a:ext cx="5652653" cy="305908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83" y="2202871"/>
            <a:ext cx="2068482" cy="27579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65" y="1172093"/>
            <a:ext cx="1800835" cy="27579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50" y="4383230"/>
            <a:ext cx="1863694" cy="24849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43" y="2884516"/>
            <a:ext cx="192024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3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1499" y="557900"/>
            <a:ext cx="4351025" cy="2283824"/>
          </a:xfrm>
        </p:spPr>
        <p:txBody>
          <a:bodyPr/>
          <a:lstStyle/>
          <a:p>
            <a:pPr algn="ctr"/>
            <a:r>
              <a:rPr lang="it-IT" sz="6000" b="1" dirty="0" smtClean="0"/>
              <a:t>Il DNA</a:t>
            </a:r>
            <a:br>
              <a:rPr lang="it-IT" sz="6000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8238" y="2511389"/>
            <a:ext cx="3757545" cy="2283824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Il </a:t>
            </a:r>
            <a:r>
              <a:rPr lang="it-IT" dirty="0" smtClean="0">
                <a:solidFill>
                  <a:schemeClr val="bg1"/>
                </a:solidFill>
              </a:rPr>
              <a:t>DNA (acido desossiribonucleico) </a:t>
            </a:r>
            <a:r>
              <a:rPr lang="it-IT" dirty="0">
                <a:solidFill>
                  <a:schemeClr val="bg1"/>
                </a:solidFill>
              </a:rPr>
              <a:t>una grande molecola composta da nucleotidi a cui è affidata la codificazione delle informazioni genetiche; costituisce la sostanza fondamentale del gene ed è responsabile della trasmissione dei caratteri ereditari.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2536600" y="1896862"/>
            <a:ext cx="340822" cy="713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337117" y="2253695"/>
            <a:ext cx="187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FUNZIONE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19839" y="299314"/>
            <a:ext cx="3663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6"/>
                </a:solidFill>
              </a:rPr>
              <a:t>La molecola di DNA contiene tutte le informazioni indispensabili per produrre le migliaia di proteine presenti nel nostro corpo: alcune di queste proteine includono gli enzimi responsabili della produzione della melanina, altre hanno funzioni strutturali, altre ancora sono responsabili del nostro aspetto fisico</a:t>
            </a:r>
            <a:r>
              <a:rPr lang="it-IT" sz="1400" dirty="0"/>
              <a:t>.</a:t>
            </a:r>
          </a:p>
        </p:txBody>
      </p:sp>
      <p:sp>
        <p:nvSpPr>
          <p:cNvPr id="8" name="Freccia angolare in su 7"/>
          <p:cNvSpPr/>
          <p:nvPr/>
        </p:nvSpPr>
        <p:spPr>
          <a:xfrm>
            <a:off x="3665202" y="2115196"/>
            <a:ext cx="3549523" cy="7302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8" y="-1"/>
            <a:ext cx="2382983" cy="2053245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4139740" y="3617092"/>
            <a:ext cx="2244436" cy="399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51119" y="3340796"/>
            <a:ext cx="3034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6"/>
                </a:solidFill>
              </a:rPr>
              <a:t> Il DNA è composto da due filamenti a forma di elica, uniti l'uno all'altro dalle cosiddette basi azotate, i cui nomi sono adenina (A), citosina (C), guanina (G) e timina (T). Queste 4 basi costituiscono l'alfabeto con cui è scritto il libro del DNA.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17" y="2610527"/>
            <a:ext cx="3265083" cy="352123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273162" y="3288190"/>
            <a:ext cx="211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COM’E’ FATTO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6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570" y="0"/>
            <a:ext cx="4278421" cy="1600200"/>
          </a:xfrm>
        </p:spPr>
        <p:txBody>
          <a:bodyPr/>
          <a:lstStyle/>
          <a:p>
            <a:pPr algn="ctr"/>
            <a:r>
              <a:rPr lang="it-IT" sz="4000" b="1" dirty="0" smtClean="0"/>
              <a:t>MICROPIPETTE</a:t>
            </a:r>
            <a:r>
              <a:rPr lang="it-IT" sz="4400" b="1" dirty="0" smtClean="0"/>
              <a:t> </a:t>
            </a:r>
            <a:endParaRPr lang="it-IT" sz="4400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8" y="507076"/>
            <a:ext cx="4377169" cy="5836226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515389" y="1447800"/>
            <a:ext cx="4191980" cy="4637116"/>
          </a:xfrm>
        </p:spPr>
        <p:txBody>
          <a:bodyPr>
            <a:no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La </a:t>
            </a:r>
            <a:r>
              <a:rPr lang="it-IT" sz="1200" b="1" dirty="0" err="1">
                <a:solidFill>
                  <a:schemeClr val="bg1"/>
                </a:solidFill>
              </a:rPr>
              <a:t>micropipetta</a:t>
            </a:r>
            <a:r>
              <a:rPr lang="it-IT" sz="1200" b="1" dirty="0">
                <a:solidFill>
                  <a:schemeClr val="bg1"/>
                </a:solidFill>
              </a:rPr>
              <a:t> è uno strumento utilizzato nei laboratori, soprattutto biologici o chimici, adatto al trasferimento di piccole o piccolissime quantità di liquidi, nell'ordine dei microlitri (</a:t>
            </a:r>
            <a:r>
              <a:rPr lang="it-IT" sz="1200" b="1" dirty="0" err="1">
                <a:solidFill>
                  <a:schemeClr val="bg1"/>
                </a:solidFill>
              </a:rPr>
              <a:t>μL</a:t>
            </a:r>
            <a:r>
              <a:rPr lang="it-IT" sz="1200" b="1" dirty="0">
                <a:solidFill>
                  <a:schemeClr val="bg1"/>
                </a:solidFill>
              </a:rPr>
              <a:t>), in cui è possibile selezionare le aliquote da prelevare operando su di un selettore. Normalmente vengono utilizzate </a:t>
            </a:r>
            <a:r>
              <a:rPr lang="it-IT" sz="1200" b="1" dirty="0" err="1">
                <a:solidFill>
                  <a:schemeClr val="bg1"/>
                </a:solidFill>
              </a:rPr>
              <a:t>micropipette</a:t>
            </a:r>
            <a:r>
              <a:rPr lang="it-IT" sz="1200" b="1" dirty="0">
                <a:solidFill>
                  <a:schemeClr val="bg1"/>
                </a:solidFill>
              </a:rPr>
              <a:t> che consentono il prelievo di 1.000-100 </a:t>
            </a:r>
            <a:r>
              <a:rPr lang="it-IT" sz="1200" b="1" dirty="0" err="1">
                <a:solidFill>
                  <a:schemeClr val="bg1"/>
                </a:solidFill>
              </a:rPr>
              <a:t>μL</a:t>
            </a:r>
            <a:r>
              <a:rPr lang="it-IT" sz="1200" b="1" dirty="0">
                <a:solidFill>
                  <a:schemeClr val="bg1"/>
                </a:solidFill>
              </a:rPr>
              <a:t>, 100-10 </a:t>
            </a:r>
            <a:r>
              <a:rPr lang="it-IT" sz="1200" b="1" dirty="0" err="1">
                <a:solidFill>
                  <a:schemeClr val="bg1"/>
                </a:solidFill>
              </a:rPr>
              <a:t>μL</a:t>
            </a:r>
            <a:r>
              <a:rPr lang="it-IT" sz="1200" b="1" dirty="0">
                <a:solidFill>
                  <a:schemeClr val="bg1"/>
                </a:solidFill>
              </a:rPr>
              <a:t> e 10-1 </a:t>
            </a:r>
            <a:r>
              <a:rPr lang="it-IT" sz="1200" b="1" dirty="0" err="1">
                <a:solidFill>
                  <a:schemeClr val="bg1"/>
                </a:solidFill>
              </a:rPr>
              <a:t>μL</a:t>
            </a:r>
            <a:r>
              <a:rPr lang="it-IT" sz="1200" b="1" dirty="0">
                <a:solidFill>
                  <a:schemeClr val="bg1"/>
                </a:solidFill>
              </a:rPr>
              <a:t>.</a:t>
            </a:r>
          </a:p>
          <a:p>
            <a:endParaRPr lang="it-IT" sz="1200" b="1" dirty="0">
              <a:solidFill>
                <a:schemeClr val="bg1"/>
              </a:solidFill>
            </a:endParaRPr>
          </a:p>
          <a:p>
            <a:r>
              <a:rPr lang="it-IT" sz="1200" b="1" dirty="0">
                <a:solidFill>
                  <a:schemeClr val="bg1"/>
                </a:solidFill>
              </a:rPr>
              <a:t>Le </a:t>
            </a:r>
            <a:r>
              <a:rPr lang="it-IT" sz="1200" b="1" dirty="0" err="1">
                <a:solidFill>
                  <a:schemeClr val="bg1"/>
                </a:solidFill>
              </a:rPr>
              <a:t>micropipette</a:t>
            </a:r>
            <a:r>
              <a:rPr lang="it-IT" sz="1200" b="1" dirty="0">
                <a:solidFill>
                  <a:schemeClr val="bg1"/>
                </a:solidFill>
              </a:rPr>
              <a:t> sono composte da un blocco principale (costituito dal selettore di volume, dall'indicatore di volume, dall'impugnatura, dal bottone di aspirazione-rilascio del liquido e da un bottone d'espulsione dei puntali) e dai puntali, che sono separati dal blocco principale. Le </a:t>
            </a:r>
            <a:r>
              <a:rPr lang="it-IT" sz="1200" b="1" dirty="0" err="1">
                <a:solidFill>
                  <a:schemeClr val="bg1"/>
                </a:solidFill>
              </a:rPr>
              <a:t>micropipette</a:t>
            </a:r>
            <a:r>
              <a:rPr lang="it-IT" sz="1200" b="1" dirty="0">
                <a:solidFill>
                  <a:schemeClr val="bg1"/>
                </a:solidFill>
              </a:rPr>
              <a:t> funzionano con puntali monouso in materiale plastico, adatti ad assicurare la pulizia degli stessi; per applicazioni particolari si può fare uso di puntali sterili.</a:t>
            </a:r>
          </a:p>
        </p:txBody>
      </p:sp>
    </p:spTree>
    <p:extLst>
      <p:ext uri="{BB962C8B-B14F-4D97-AF65-F5344CB8AC3E}">
        <p14:creationId xmlns:p14="http://schemas.microsoft.com/office/powerpoint/2010/main" val="427408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596" y="997528"/>
            <a:ext cx="4188570" cy="883660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smtClean="0"/>
              <a:t>SOLUZIONI </a:t>
            </a:r>
            <a:endParaRPr lang="it-IT" sz="5400" b="1" dirty="0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2940"/>
          <a:stretch>
            <a:fillRect/>
          </a:stretch>
        </p:blipFill>
        <p:spPr>
          <a:xfrm>
            <a:off x="6547870" y="1142999"/>
            <a:ext cx="3376818" cy="47839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90274" y="1881188"/>
            <a:ext cx="4023891" cy="1909416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Le soluzioni sono miscugli omogenei i cui </a:t>
            </a:r>
            <a:r>
              <a:rPr lang="it-IT" b="1" dirty="0" err="1">
                <a:solidFill>
                  <a:schemeClr val="bg1"/>
                </a:solidFill>
              </a:rPr>
              <a:t>componenti,non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piu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distinguibili,mantengono</a:t>
            </a:r>
            <a:r>
              <a:rPr lang="it-IT" b="1" dirty="0">
                <a:solidFill>
                  <a:schemeClr val="bg1"/>
                </a:solidFill>
              </a:rPr>
              <a:t> invariate le loro </a:t>
            </a:r>
            <a:r>
              <a:rPr lang="it-IT" b="1" dirty="0" err="1">
                <a:solidFill>
                  <a:schemeClr val="bg1"/>
                </a:solidFill>
              </a:rPr>
              <a:t>proprietà.In</a:t>
            </a:r>
            <a:r>
              <a:rPr lang="it-IT" b="1" dirty="0">
                <a:solidFill>
                  <a:schemeClr val="bg1"/>
                </a:solidFill>
              </a:rPr>
              <a:t> generale: si definisce soluzione la dispersione </a:t>
            </a:r>
            <a:r>
              <a:rPr lang="it-IT" b="1" dirty="0" err="1">
                <a:solidFill>
                  <a:schemeClr val="bg1"/>
                </a:solidFill>
              </a:rPr>
              <a:t>omogenea,in</a:t>
            </a:r>
            <a:r>
              <a:rPr lang="it-IT" b="1" dirty="0">
                <a:solidFill>
                  <a:schemeClr val="bg1"/>
                </a:solidFill>
              </a:rPr>
              <a:t> diversi </a:t>
            </a:r>
            <a:r>
              <a:rPr lang="it-IT" b="1" dirty="0" err="1">
                <a:solidFill>
                  <a:schemeClr val="bg1"/>
                </a:solidFill>
              </a:rPr>
              <a:t>rapporti,di</a:t>
            </a:r>
            <a:r>
              <a:rPr lang="it-IT" b="1" dirty="0">
                <a:solidFill>
                  <a:schemeClr val="bg1"/>
                </a:solidFill>
              </a:rPr>
              <a:t> due o più specie chimiche che non possono essere distinguibili visivamente.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90274" y="4491383"/>
            <a:ext cx="4354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Il buffer TBE è una soluzione tampone usata nella preparazione di gel elettroforetici di </a:t>
            </a:r>
            <a:r>
              <a:rPr lang="it-IT" sz="1600" b="1" dirty="0" err="1">
                <a:solidFill>
                  <a:schemeClr val="bg1"/>
                </a:solidFill>
              </a:rPr>
              <a:t>agarosio</a:t>
            </a:r>
            <a:r>
              <a:rPr lang="it-IT" sz="1600" b="1" dirty="0">
                <a:solidFill>
                  <a:schemeClr val="bg1"/>
                </a:solidFill>
              </a:rPr>
              <a:t> per la separazione di frammenti di DNA risultanti dall'amplificazione di PCR, da protocolli di purificazione e da esperimenti di clonaggio.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1679171" y="3665913"/>
            <a:ext cx="540327" cy="8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90714" y="3619884"/>
            <a:ext cx="239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TBE</a:t>
            </a:r>
            <a:endParaRPr lang="it-I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4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729" y="515470"/>
            <a:ext cx="4351025" cy="2283824"/>
          </a:xfrm>
        </p:spPr>
        <p:txBody>
          <a:bodyPr/>
          <a:lstStyle/>
          <a:p>
            <a:pPr algn="ctr"/>
            <a:r>
              <a:rPr lang="it-IT" sz="6000" b="1" dirty="0" smtClean="0"/>
              <a:t>LA STORIA</a:t>
            </a:r>
            <a:endParaRPr lang="it-IT" sz="6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4834" y="2076450"/>
            <a:ext cx="3757545" cy="4200525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Scena del crimine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Ore 00:00 </a:t>
            </a:r>
            <a:r>
              <a:rPr lang="it-IT" b="1" dirty="0" err="1" smtClean="0">
                <a:solidFill>
                  <a:schemeClr val="bg1"/>
                </a:solidFill>
              </a:rPr>
              <a:t>michael</a:t>
            </a:r>
            <a:r>
              <a:rPr lang="it-IT" b="1" dirty="0" smtClean="0">
                <a:solidFill>
                  <a:schemeClr val="bg1"/>
                </a:solidFill>
              </a:rPr>
              <a:t> guardia giurata , prende servizio alle 21:00 . Secondo la sua testimonianza dopo quell’ora nessuno è entrato in ufficio .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Ore 00:00 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guardia vede scappare una persona dall’ufficio del direttore che ha lasciato una macchia di sangue.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 prove : una traccia di sangue attribuita al ladro un bicchiere con dei resti di caffe sulla scrivania del direttore un fazzoletto di carta sulla scrivania della segretaria u n bicchiere vuoto sulla macchinetta di </a:t>
            </a:r>
            <a:r>
              <a:rPr lang="it-IT" b="1" dirty="0" err="1" smtClean="0">
                <a:solidFill>
                  <a:schemeClr val="bg1"/>
                </a:solidFill>
              </a:rPr>
              <a:t>cafe</a:t>
            </a:r>
            <a:r>
              <a:rPr lang="it-IT" b="1" dirty="0" smtClean="0">
                <a:solidFill>
                  <a:schemeClr val="bg1"/>
                </a:solidFill>
              </a:rPr>
              <a:t> macchia di sangue sulla cassaforte 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1" y="1483668"/>
            <a:ext cx="5360602" cy="35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r>
              <a:rPr lang="it-IT" dirty="0" smtClean="0"/>
              <a:t>PROTOCOLLO ESTRAZIONE DNA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12834851" cy="6858000"/>
          </a:xfrm>
        </p:spPr>
        <p:txBody>
          <a:bodyPr>
            <a:noAutofit/>
          </a:bodyPr>
          <a:lstStyle/>
          <a:p>
            <a:r>
              <a:rPr lang="it-IT" sz="1050" b="1" dirty="0" smtClean="0"/>
              <a:t>1 PASSAGGI (raccogliere i campioni con il  cotone)</a:t>
            </a:r>
          </a:p>
          <a:p>
            <a:r>
              <a:rPr lang="it-IT" sz="1050" b="1" dirty="0" smtClean="0"/>
              <a:t> Raschiare </a:t>
            </a:r>
            <a:r>
              <a:rPr lang="it-IT" sz="1050" b="1" dirty="0" err="1" smtClean="0"/>
              <a:t>piu</a:t>
            </a:r>
            <a:r>
              <a:rPr lang="it-IT" sz="1050" b="1" dirty="0" smtClean="0"/>
              <a:t> volte con decisione contro l interno di ciascuna guancia e lasciare e asciugare i tamponi </a:t>
            </a:r>
            <a:r>
              <a:rPr lang="it-IT" sz="1050" b="1" dirty="0" err="1" smtClean="0"/>
              <a:t>all</a:t>
            </a:r>
            <a:r>
              <a:rPr lang="it-IT" sz="1050" b="1" dirty="0" smtClean="0"/>
              <a:t> aria .Il rispettivo individuo non deve aver consumato cibi o bevande entro 30 minuti prima della raccolta del campione</a:t>
            </a:r>
          </a:p>
          <a:p>
            <a:r>
              <a:rPr lang="it-IT" sz="1050" b="1" dirty="0" smtClean="0"/>
              <a:t>2 </a:t>
            </a:r>
            <a:r>
              <a:rPr lang="it-IT" sz="1050" b="1" dirty="0"/>
              <a:t>PASSAGGIO (</a:t>
            </a:r>
            <a:r>
              <a:rPr lang="it-IT" sz="1050" b="1" dirty="0" err="1"/>
              <a:t>prelisare</a:t>
            </a:r>
            <a:r>
              <a:rPr lang="it-IT" sz="1050" b="1" dirty="0"/>
              <a:t> il campione 600 microlitri)</a:t>
            </a:r>
          </a:p>
          <a:p>
            <a:r>
              <a:rPr lang="it-IT" sz="1050" b="1" dirty="0"/>
              <a:t>Posizionare il tampone asciutto in provette per </a:t>
            </a:r>
            <a:r>
              <a:rPr lang="it-IT" sz="1050" b="1" dirty="0" err="1"/>
              <a:t>microcentrifuga</a:t>
            </a:r>
            <a:r>
              <a:rPr lang="it-IT" sz="1050" b="1" dirty="0"/>
              <a:t> da 2 ml. Aggiungere 600di PBS  microlitri e 25 microlitri di proteinasi K dipende dal tipo di tampone utilizzato: per i tamponi di cotone e </a:t>
            </a:r>
            <a:r>
              <a:rPr lang="it-IT" sz="1050" b="1" dirty="0" err="1"/>
              <a:t>dacron</a:t>
            </a:r>
            <a:r>
              <a:rPr lang="it-IT" sz="1050" b="1" dirty="0"/>
              <a:t> sono sufficiente 400 per C.E.P. Tamponi sono necessari 600 . mescolare </a:t>
            </a:r>
            <a:r>
              <a:rPr lang="it-IT" sz="1050" b="1" dirty="0" err="1"/>
              <a:t>vortexando</a:t>
            </a:r>
            <a:r>
              <a:rPr lang="it-IT" sz="1050" b="1" dirty="0"/>
              <a:t> 2x5 secondi e incubare 10 </a:t>
            </a:r>
            <a:r>
              <a:rPr lang="it-IT" sz="1050" b="1" dirty="0" err="1"/>
              <a:t>min</a:t>
            </a:r>
            <a:r>
              <a:rPr lang="it-IT" sz="1050" b="1" dirty="0"/>
              <a:t> a 56 gradi centigradi .</a:t>
            </a:r>
          </a:p>
          <a:p>
            <a:r>
              <a:rPr lang="it-IT" sz="1050" b="1" dirty="0"/>
              <a:t>Fase b</a:t>
            </a:r>
          </a:p>
          <a:p>
            <a:r>
              <a:rPr lang="it-IT" sz="1050" b="1" dirty="0"/>
              <a:t>Trasferire quanto </a:t>
            </a:r>
            <a:r>
              <a:rPr lang="it-IT" sz="1050" b="1" dirty="0" err="1"/>
              <a:t>piu</a:t>
            </a:r>
            <a:r>
              <a:rPr lang="it-IT" sz="1050" b="1" dirty="0"/>
              <a:t> possibile della soluzione di lisato in una provetta per </a:t>
            </a:r>
            <a:r>
              <a:rPr lang="it-IT" sz="1050" b="1" dirty="0" err="1"/>
              <a:t>microcentrifuga</a:t>
            </a:r>
            <a:r>
              <a:rPr lang="it-IT" sz="1050" b="1" dirty="0"/>
              <a:t> da 2ml. Eliminare  il tampone e continuare con la soluzione</a:t>
            </a:r>
          </a:p>
          <a:p>
            <a:r>
              <a:rPr lang="it-IT" sz="1050" b="1" dirty="0"/>
              <a:t>3 PASSAGGIO ( LISARE IL CAMPIONE )</a:t>
            </a:r>
          </a:p>
          <a:p>
            <a:r>
              <a:rPr lang="it-IT" sz="1050" b="1" dirty="0"/>
              <a:t>Aggiungere un volume di tampone B3 ( 600 di buffer b3 a seconda del tipo  di tampone/volume di tampone PBS utilizzato ) e agitare vigorosamente. Incubare i campioni a 70 gradi centigradi per 10 minuti. Nota: a secondo del numero di preparazioni potrebbe essere necessario un tampone B3 aggiuntivo ( vedere le informazioni per l ordine)</a:t>
            </a:r>
          </a:p>
          <a:p>
            <a:r>
              <a:rPr lang="it-IT" sz="1050" b="1" dirty="0"/>
              <a:t>4 PASSAGGIO ( Regolare le condizioni di legame del DNA)</a:t>
            </a:r>
          </a:p>
          <a:p>
            <a:r>
              <a:rPr lang="it-IT" sz="1050" b="1" dirty="0"/>
              <a:t> Aggiungere un volume di etanolo (600 a una concentrazione di   96-100% a seconda del tampone ) a ciascun campione e miscelare mediante </a:t>
            </a:r>
            <a:r>
              <a:rPr lang="it-IT" sz="1050" b="1" dirty="0" err="1"/>
              <a:t>vortex</a:t>
            </a:r>
            <a:r>
              <a:rPr lang="it-IT" sz="1050" b="1" dirty="0"/>
              <a:t> </a:t>
            </a:r>
          </a:p>
          <a:p>
            <a:r>
              <a:rPr lang="it-IT" sz="1050" b="1" dirty="0"/>
              <a:t>5 PASSAGGIO ( lega il DNA )</a:t>
            </a:r>
          </a:p>
          <a:p>
            <a:r>
              <a:rPr lang="it-IT" sz="1050" b="1" dirty="0"/>
              <a:t>Trasferire 600 ml di campioni dalle provette per </a:t>
            </a:r>
            <a:r>
              <a:rPr lang="it-IT" sz="1050" b="1" dirty="0" err="1"/>
              <a:t>microcentrifuga</a:t>
            </a:r>
            <a:r>
              <a:rPr lang="it-IT" sz="1050" b="1" dirty="0"/>
              <a:t> da 2ml nelle colonne per tessuti </a:t>
            </a:r>
            <a:r>
              <a:rPr lang="it-IT" sz="1050" b="1" dirty="0" err="1"/>
              <a:t>nucleospin</a:t>
            </a:r>
            <a:r>
              <a:rPr lang="it-IT" sz="1050" b="1" dirty="0"/>
              <a:t>. Centrifugare a 11000xg per 1 </a:t>
            </a:r>
            <a:r>
              <a:rPr lang="it-IT" sz="1050" b="1" dirty="0" err="1"/>
              <a:t>min</a:t>
            </a:r>
            <a:r>
              <a:rPr lang="it-IT" sz="1050" b="1" dirty="0"/>
              <a:t> se i campioni non vengono prelevati completamente , ripetere la centrifugazione. Eliminare il flusso continuo. Riposizionare le colonne nelle provette di raccolta e ripetere il passaggio 5 , 1-2 volte , a seconda del volume di lisi </a:t>
            </a:r>
          </a:p>
          <a:p>
            <a:r>
              <a:rPr lang="it-IT" sz="1050" b="1" dirty="0"/>
              <a:t>Quando tutto il lisato è stato applicato alle colonne ,procedere con il passaggio 6 del protocollo standard.</a:t>
            </a:r>
          </a:p>
          <a:p>
            <a:r>
              <a:rPr lang="it-IT" sz="1050" b="1" dirty="0"/>
              <a:t>PASSAGGIO 6 (lavare la membrana di silice )</a:t>
            </a:r>
          </a:p>
          <a:p>
            <a:r>
              <a:rPr lang="it-IT" sz="1050" b="1" dirty="0"/>
              <a:t>1 lavaggio : aggiungere 500 ml buffer BW . centrifugare per 1 minuto a 11000 </a:t>
            </a:r>
            <a:r>
              <a:rPr lang="it-IT" sz="1050" b="1" dirty="0" err="1"/>
              <a:t>xg</a:t>
            </a:r>
            <a:r>
              <a:rPr lang="it-IT" sz="1050" b="1" dirty="0"/>
              <a:t>. Scartare l eluato e rimettere la colonna nel tubo di raccolta.</a:t>
            </a:r>
          </a:p>
          <a:p>
            <a:r>
              <a:rPr lang="it-IT" sz="1050" b="1" dirty="0"/>
              <a:t>2 lavaggio : aggiungere 600 m l di tampone b5 alla colonna e centrifugare per 1 minuto a 11000xg. Scartare l eluato e rimettere la colonna nel tubo di raccolta </a:t>
            </a:r>
          </a:p>
          <a:p>
            <a:r>
              <a:rPr lang="it-IT" sz="1050" b="1" dirty="0"/>
              <a:t>7 PASSAGGIO ( asciugare la membrana di silicio ) </a:t>
            </a:r>
          </a:p>
          <a:p>
            <a:r>
              <a:rPr lang="it-IT" sz="1050" b="1" dirty="0"/>
              <a:t>Centrifugare la colonna per 1 </a:t>
            </a:r>
            <a:r>
              <a:rPr lang="it-IT" sz="1050" b="1" dirty="0" err="1"/>
              <a:t>min</a:t>
            </a:r>
            <a:r>
              <a:rPr lang="it-IT" sz="1050" b="1" dirty="0"/>
              <a:t> a 11000 </a:t>
            </a:r>
            <a:r>
              <a:rPr lang="it-IT" sz="1050" b="1" dirty="0" err="1"/>
              <a:t>xg</a:t>
            </a:r>
            <a:r>
              <a:rPr lang="it-IT" sz="1050" b="1" dirty="0"/>
              <a:t>. L etanolo residuo viene rimosso durante questa fase.</a:t>
            </a:r>
          </a:p>
          <a:p>
            <a:r>
              <a:rPr lang="it-IT" sz="1050" b="1" dirty="0"/>
              <a:t> 8 PASSAGGIO (eluire DNA altamente puro )</a:t>
            </a:r>
          </a:p>
          <a:p>
            <a:r>
              <a:rPr lang="it-IT" sz="1050" b="1" dirty="0"/>
              <a:t>Posizionare la colonna di tessuto </a:t>
            </a:r>
            <a:r>
              <a:rPr lang="it-IT" sz="1050" b="1" dirty="0" err="1"/>
              <a:t>nucleospin</a:t>
            </a:r>
            <a:r>
              <a:rPr lang="it-IT" sz="1050" b="1" dirty="0"/>
              <a:t> in una provetta per </a:t>
            </a:r>
            <a:r>
              <a:rPr lang="it-IT" sz="1050" b="1" dirty="0" err="1"/>
              <a:t>microcentrifuga</a:t>
            </a:r>
            <a:r>
              <a:rPr lang="it-IT" sz="1050" b="1" dirty="0"/>
              <a:t> da 1,5ml ( non fornita) aggiungere 100ml di tampone BE preriscaldato ( 70 gradi centigradi ) incubare a temperatura ambiente per 1 minuto. Centrifugare 1 minuto a 11000xg</a:t>
            </a:r>
          </a:p>
          <a:p>
            <a:r>
              <a:rPr lang="it-IT" sz="1050" b="1" dirty="0"/>
              <a:t>9 passaggio </a:t>
            </a:r>
          </a:p>
          <a:p>
            <a:r>
              <a:rPr lang="it-IT" sz="1050" b="1" dirty="0"/>
              <a:t>Preparazione gel d </a:t>
            </a:r>
            <a:r>
              <a:rPr lang="it-IT" sz="1050" b="1" dirty="0" err="1"/>
              <a:t>agarosio</a:t>
            </a:r>
            <a:r>
              <a:rPr lang="it-IT" sz="1050" b="1" dirty="0"/>
              <a:t> concentrato  allo 0.8% </a:t>
            </a:r>
            <a:r>
              <a:rPr lang="it-IT" sz="1050" b="1" dirty="0" err="1"/>
              <a:t>peer</a:t>
            </a:r>
            <a:r>
              <a:rPr lang="it-IT" sz="1050" b="1" dirty="0"/>
              <a:t> vedere se c è il </a:t>
            </a:r>
            <a:r>
              <a:rPr lang="it-IT" sz="1050" b="1" dirty="0" err="1"/>
              <a:t>dna</a:t>
            </a:r>
            <a:r>
              <a:rPr lang="it-IT" sz="1050" b="1" dirty="0"/>
              <a:t> </a:t>
            </a:r>
            <a:r>
              <a:rPr lang="it-IT" sz="1050" b="1" dirty="0" err="1"/>
              <a:t>finila</a:t>
            </a:r>
            <a:endParaRPr lang="it-IT" sz="1050" b="1" dirty="0"/>
          </a:p>
          <a:p>
            <a:endParaRPr lang="it-IT" sz="800" dirty="0"/>
          </a:p>
          <a:p>
            <a:endParaRPr lang="it-IT" sz="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22516" y="-116379"/>
            <a:ext cx="337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/>
                </a:solidFill>
              </a:rPr>
              <a:t>PROTOCOLLO</a:t>
            </a:r>
            <a:endParaRPr lang="it-IT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3013" y="1123298"/>
            <a:ext cx="5021402" cy="706964"/>
          </a:xfrm>
        </p:spPr>
        <p:txBody>
          <a:bodyPr/>
          <a:lstStyle/>
          <a:p>
            <a:r>
              <a:rPr lang="it-IT" sz="4400" b="1" dirty="0" smtClean="0"/>
              <a:t>ELETTROFORESI</a:t>
            </a:r>
            <a:endParaRPr lang="it-IT" sz="4400" b="1" dirty="0"/>
          </a:p>
        </p:txBody>
      </p:sp>
      <p:sp>
        <p:nvSpPr>
          <p:cNvPr id="4" name="Segnaposto tes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b="1" dirty="0"/>
              <a:t>L'elettroforesi è una tecnica utilizzata nell'ambito delle analisi di laboratorio che sfrutta la massa molecolare e la carica elettrica delle proteine, per valutarne la quantità e la qualità.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19" y="2603501"/>
            <a:ext cx="2562225" cy="341630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4" y="2603500"/>
            <a:ext cx="2562226" cy="3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4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5697" y="-152400"/>
            <a:ext cx="2793158" cy="1600200"/>
          </a:xfrm>
        </p:spPr>
        <p:txBody>
          <a:bodyPr/>
          <a:lstStyle/>
          <a:p>
            <a:r>
              <a:rPr lang="it-IT" sz="6000" b="1" dirty="0" smtClean="0"/>
              <a:t>PCR</a:t>
            </a:r>
            <a:endParaRPr lang="it-IT" sz="6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12" y="876052"/>
            <a:ext cx="3745590" cy="499412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55697" y="1316182"/>
            <a:ext cx="3574987" cy="3031374"/>
          </a:xfrm>
        </p:spPr>
        <p:txBody>
          <a:bodyPr>
            <a:no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La proteina C reattiva (PCR) è una proteina di fase acuta, prodotta dal fegato e rilasciata in circolo in seguito ad infiammazione. L'esame della PCR misura la quantità di proteina nel sangue, al fine di rilevare uno stato infiammatorio o monitorare la progressione di una malattia infiammatoria cronica.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3" y="3793418"/>
            <a:ext cx="5604405" cy="28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1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</TotalTime>
  <Words>1057</Words>
  <Application>Microsoft Office PowerPoint</Application>
  <PresentationFormat>Personalizzato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Sala riunioni ione</vt:lpstr>
      <vt:lpstr>PCTO GENETICA 2022/23</vt:lpstr>
      <vt:lpstr>Il DNA </vt:lpstr>
      <vt:lpstr>MICROPIPETTE </vt:lpstr>
      <vt:lpstr>SOLUZIONI </vt:lpstr>
      <vt:lpstr>LA STORIA</vt:lpstr>
      <vt:lpstr>PROTOCOLLO ESTRAZIONE DNA </vt:lpstr>
      <vt:lpstr>ELETTROFORESI</vt:lpstr>
      <vt:lpstr>PCR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PCTO GENETICA 2022/23</dc:title>
  <dc:creator>Account Microsoft</dc:creator>
  <cp:lastModifiedBy>Barbara</cp:lastModifiedBy>
  <cp:revision>31</cp:revision>
  <dcterms:created xsi:type="dcterms:W3CDTF">2023-01-12T13:26:16Z</dcterms:created>
  <dcterms:modified xsi:type="dcterms:W3CDTF">2023-01-27T16:26:59Z</dcterms:modified>
</cp:coreProperties>
</file>