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0" r:id="rId2"/>
    <p:sldId id="304" r:id="rId3"/>
    <p:sldId id="305" r:id="rId4"/>
    <p:sldId id="299" r:id="rId5"/>
    <p:sldId id="301" r:id="rId6"/>
    <p:sldId id="261" r:id="rId7"/>
    <p:sldId id="282" r:id="rId8"/>
    <p:sldId id="262" r:id="rId9"/>
    <p:sldId id="286" r:id="rId10"/>
    <p:sldId id="306" r:id="rId11"/>
    <p:sldId id="307" r:id="rId12"/>
    <p:sldId id="308" r:id="rId13"/>
    <p:sldId id="302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2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84235" autoAdjust="0"/>
  </p:normalViewPr>
  <p:slideViewPr>
    <p:cSldViewPr>
      <p:cViewPr>
        <p:scale>
          <a:sx n="40" d="100"/>
          <a:sy n="40" d="100"/>
        </p:scale>
        <p:origin x="-744" y="-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BD95A-FD65-47F5-AF70-2BA1CD0A6BC8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575C1-3454-4E8A-B5F0-19325EB7D6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436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75C1-3454-4E8A-B5F0-19325EB7D61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38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8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47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03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9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11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5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00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21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041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59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5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E3F1F-8882-4A6C-A462-AC74ACAF32A2}" type="datetimeFigureOut">
              <a:rPr lang="it-IT" smtClean="0"/>
              <a:pPr/>
              <a:t>21/06/2022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34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31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PERCORSI PER LE COMPETENZE TRASVERSALI E L’ORIENTAMENTO</a:t>
            </a:r>
            <a:br>
              <a:rPr lang="it-IT" sz="31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(PCTO)</a:t>
            </a: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3168836" cy="2567310"/>
          </a:xfrm>
        </p:spPr>
      </p:pic>
    </p:spTree>
    <p:extLst>
      <p:ext uri="{BB962C8B-B14F-4D97-AF65-F5344CB8AC3E}">
        <p14:creationId xmlns:p14="http://schemas.microsoft.com/office/powerpoint/2010/main" val="2404794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973063"/>
              </p:ext>
            </p:extLst>
          </p:nvPr>
        </p:nvGraphicFramePr>
        <p:xfrm>
          <a:off x="1187624" y="1628797"/>
          <a:ext cx="6912768" cy="478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12768"/>
              </a:tblGrid>
              <a:tr h="76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</a:rPr>
                        <a:t>PERCORSI PCTO   A.S.2021 </a:t>
                      </a:r>
                      <a:r>
                        <a:rPr lang="it-IT" sz="2400" dirty="0" smtClean="0">
                          <a:effectLst/>
                        </a:rPr>
                        <a:t>2022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3411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TV WEB    </a:t>
                      </a:r>
                      <a:r>
                        <a:rPr lang="it-IT" sz="1600" dirty="0" err="1">
                          <a:effectLst/>
                        </a:rPr>
                        <a:t>Miga</a:t>
                      </a:r>
                      <a:r>
                        <a:rPr lang="it-IT" sz="1600" dirty="0">
                          <a:effectLst/>
                        </a:rPr>
                        <a:t> Produzioni Video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3411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LA TUA IDEA IMPRESA    NOI SIAMO FUTURO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3411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AGENDA 2030:   La comunicazione e  l ‘UE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723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UNICAL STATISTICA Corso di approfondimento di Analisi dei Dati e Previsione, con applicazioni reali”,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723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UNICAL DIBEST    Le biotecnologie nella pratica laboratoriale: dall'estrazione del DNA all'analisi del </a:t>
                      </a:r>
                      <a:r>
                        <a:rPr lang="it-IT" sz="1600" dirty="0" err="1">
                          <a:effectLst/>
                        </a:rPr>
                        <a:t>barcoding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723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UNICAL TECNICHE DIAGNOSTICHE. ‘ Le scienze per la cittadinanza: sviluppo di strumenti per l’alfabetizzazione scientifica”,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723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ARPACAL   VERDE PITAGORA : Divulgazione della cultura ambientale e orientamento per le scelte lavorative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27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460844"/>
              </p:ext>
            </p:extLst>
          </p:nvPr>
        </p:nvGraphicFramePr>
        <p:xfrm>
          <a:off x="1333182" y="2796193"/>
          <a:ext cx="6477635" cy="2755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7795"/>
                <a:gridCol w="1259840"/>
              </a:tblGrid>
              <a:tr h="6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RADIO   </a:t>
                      </a:r>
                      <a:r>
                        <a:rPr lang="it-IT" sz="1600" dirty="0" smtClean="0">
                          <a:effectLst/>
                        </a:rPr>
                        <a:t>                   Cura </a:t>
                      </a:r>
                      <a:r>
                        <a:rPr lang="it-IT" sz="1600" dirty="0">
                          <a:effectLst/>
                        </a:rPr>
                        <a:t>della trasmissione audiovisiva settimanale trasmessa tramite i canali social-network 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SS VARIE CLASSI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AICS  Pratica sportiva e organizzazione eventi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SS VARIE CLASSI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SCUOLEalDEMACS</a:t>
                      </a:r>
                      <a:r>
                        <a:rPr lang="it-IT" sz="1600" dirty="0">
                          <a:effectLst/>
                        </a:rPr>
                        <a:t>  MATEMATICA  E INFORMATICA Corso di Approfondimento in Matematica e Informatica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SS VARIE CLASSI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Pratica sportiva ed organizzazione societaria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RETE PITAGORA WEB COOPERATIVE RADIO  TELEVIDEO AGRIGENTO</a:t>
                      </a:r>
                      <a:endParaRPr lang="it-IT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SS VARIE CLASSI</a:t>
                      </a:r>
                      <a:endParaRPr lang="it-IT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49" name="Immagine 5" descr="downlo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36863"/>
            <a:ext cx="7239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333500" y="2903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542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333182" y="1836261"/>
          <a:ext cx="6477635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7795"/>
                <a:gridCol w="125984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ROYAL WEB  “ Rescue line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3CSA- 3E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CIVICAMENTE Educazione Digitale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 FEduF Educazione Finanziaria e al Risparmio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WE CAN JOB  MONDO LAVORO E PROFESSIONI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FEDERCHIMICA: SCIENZA E INDUSTRIA     Costruirsi un futuro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NOI SIAMO IL FUTURO  SOCIAL REPORTER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PRONTI, LAVORO E VIA!  MONDO LAVORO E PROFESSIONI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SPORTELLO ENERGIA NATURA E VALORE DELL’ENERGIA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CHE IMPRESA RAGAZZI! FEDUF  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Metodologia di lavoro, progetto di impresa e capacità imprenditoriali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SS VARIE CLASSI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SCIENZE GIURIDICHE DiScAG  Dipartimento Scienze Aziendali e Giuridiche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SS VARIE CLASSI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97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GRAZIE PER L’ATTENZIONE</a:t>
            </a:r>
            <a:endParaRPr lang="it-IT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050" name="Picture 2" descr="Risultati immagini per gif scuola seconda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45" y="908720"/>
            <a:ext cx="482453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57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it-IT" sz="2000" dirty="0">
                <a:latin typeface="Andalus" panose="02020603050405020304" pitchFamily="18" charset="-78"/>
                <a:cs typeface="Andalus" panose="02020603050405020304" pitchFamily="18" charset="-78"/>
              </a:rPr>
              <a:t>Obiettivi e finalità in coerenza con i bisogni </a:t>
            </a:r>
            <a:r>
              <a:rPr lang="it-IT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formativi degli studenti</a:t>
            </a:r>
            <a:br>
              <a:rPr lang="it-IT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it-IT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876970"/>
            <a:ext cx="8229600" cy="470852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it-IT" sz="7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Nell’ambito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dei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Percorsi per le competenze trasversali e l’orientamento (PCTO), l’Istituto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sceglie di aderire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 alcuni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progetti promossi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dall’Istituto stesso o da enti esterni alla scuola, università e agenzie, nonché associazioni no profit e istituzioni varie (banche), tenendo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presente le attitudini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dei singoli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alunni. Tali attitudini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trovano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siti positivi anche  nella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scelta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 percorsi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a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ccademici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che abbracciano ambiti scientifici,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umanistico- giuridici, informatico,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robotica.</a:t>
            </a:r>
          </a:p>
          <a:p>
            <a:pPr marL="0" indent="0" algn="just">
              <a:buNone/>
            </a:pPr>
            <a:endParaRPr lang="it-IT" sz="7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Emerge, quindi, la necessità di potenziare la centralità dello studente nell’azione educativa, di incrementare la collaborazione con il contesto territoriale e di predisporre percorsi formativi efficaci, orientati a integrare i nuclei fondanti degli insegnamenti con lo sviluppo di competenze trasversali o personali, comunemente indicate nella scuola e nel mondo del lavoro come soft </a:t>
            </a:r>
            <a:r>
              <a:rPr lang="it-IT" sz="7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skils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0" indent="0" algn="just">
              <a:buNone/>
            </a:pPr>
            <a:endParaRPr lang="it-IT" sz="7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Il percorso in alternanza permette agli studenti il miglioramento della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qualità dell’istruzione, con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un focus su: motivazione, </a:t>
            </a:r>
            <a:r>
              <a:rPr lang="it-IT" sz="7200" dirty="0" err="1">
                <a:latin typeface="Andalus" panose="02020603050405020304" pitchFamily="18" charset="-78"/>
                <a:cs typeface="Andalus" panose="02020603050405020304" pitchFamily="18" charset="-78"/>
              </a:rPr>
              <a:t>rimotivazione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, orientamento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universitario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, compiutezza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del proprio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percorso di formazione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it-IT" sz="7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093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8165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latin typeface="Andalus" panose="02020603050405020304" pitchFamily="18" charset="-78"/>
                <a:cs typeface="Andalus" panose="02020603050405020304" pitchFamily="18" charset="-78"/>
              </a:rPr>
              <a:t>Risultati attesi e impatto</a:t>
            </a:r>
            <a: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vari progetti si propongono di:</a:t>
            </a:r>
          </a:p>
          <a:p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potenziare le competenze trasversali, le “soft </a:t>
            </a:r>
            <a:r>
              <a:rPr lang="it-IT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skills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”;</a:t>
            </a:r>
          </a:p>
          <a:p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far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acquisire agli studenti conoscenze e competenze</a:t>
            </a:r>
          </a:p>
          <a:p>
            <a:pPr marL="0" indent="0">
              <a:buNone/>
            </a:pP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     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proprie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del particolare ambito scelto, spendibili in un</a:t>
            </a:r>
          </a:p>
          <a:p>
            <a:pPr marL="0" indent="0">
              <a:buNone/>
            </a:pP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    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futuro contesto lavorativo;</a:t>
            </a:r>
          </a:p>
          <a:p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favorire il lavoro di gruppo;</a:t>
            </a:r>
          </a:p>
          <a:p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fornire agli studenti un valido supporto all’orientamento</a:t>
            </a:r>
          </a:p>
          <a:p>
            <a:pPr marL="0" indent="0">
              <a:buNone/>
            </a:pP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L’impatto generale è principalmente sulla scuola che rinuncia all’autoreferenzialità e 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che progetta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un’attività didattica basata sulla ricerca-azione.</a:t>
            </a:r>
          </a:p>
          <a:p>
            <a:endParaRPr lang="it-IT" sz="2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37921"/>
            <a:ext cx="2143125" cy="19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79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Andalus" panose="02020603050405020304" pitchFamily="18" charset="-78"/>
                <a:cs typeface="Andalus" panose="02020603050405020304" pitchFamily="18" charset="-78"/>
              </a:rPr>
              <a:t>Contesto di partenza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 Liceo Pitagora, Lice Scientifico, Linguistico, Scienze applicate è una scuola perfettamente inserita e conosciuta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sul territorio. </a:t>
            </a:r>
            <a:endParaRPr lang="it-IT" sz="19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periodo di alternanza scuola-lavoro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che si svolge si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articola nell’ultimo triennio scolastico in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90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ore per i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licei e gli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accordi che vengono stipulati tra la scuola e i soggetti esterni devono tenere conto di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tre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elementi in particolare: le </a:t>
            </a:r>
            <a:r>
              <a:rPr lang="it-IT" sz="1900" b="1" dirty="0">
                <a:latin typeface="Andalus" panose="02020603050405020304" pitchFamily="18" charset="-78"/>
                <a:cs typeface="Andalus" panose="02020603050405020304" pitchFamily="18" charset="-78"/>
              </a:rPr>
              <a:t>vocazioni, le attitudini degli studenti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 e le </a:t>
            </a:r>
            <a:r>
              <a:rPr lang="it-IT" sz="1900" b="1" dirty="0">
                <a:latin typeface="Andalus" panose="02020603050405020304" pitchFamily="18" charset="-78"/>
                <a:cs typeface="Andalus" panose="02020603050405020304" pitchFamily="18" charset="-78"/>
              </a:rPr>
              <a:t>indicazioni del mercato del lavoro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Non sempre è possibile perseguire contemporaneamente questi tre obiettivi ma la scuola ha sempre cercato di andare incontro alle esigenze degli alunni e alle loro richieste.</a:t>
            </a:r>
          </a:p>
          <a:p>
            <a:pPr marL="0" indent="0" algn="just">
              <a:buNone/>
            </a:pP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Per quanto riguarda le figure professionali che intervengono nel percorso formativo di alternanza scuola lavoro sono presenti il docente tutor interno e il</a:t>
            </a:r>
            <a:r>
              <a:rPr lang="it-IT" sz="1900" i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tutor formativo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esterno e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la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commissione dell’alternanza 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nominata dalla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DS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indent="0" algn="just">
              <a:buNone/>
            </a:pP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competenze acquisite costituiscono credito sia ai fini della prosecuzione del percorso scolastico o formativo per il conseguimento del diploma o della qualifica, sia per gli eventuali passaggi tra i sistemi ivi compresa l'eventuale transizione nei percorsi di apprendistato. Al termine del percorso, quindi, vengono rilasciati attestati di frequenza, certificati di competenze e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crediti.</a:t>
            </a:r>
          </a:p>
          <a:p>
            <a:pPr marL="0" indent="0" algn="just">
              <a:buNone/>
            </a:pPr>
            <a:endParaRPr lang="it-IT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endParaRPr lang="it-IT" sz="2000" dirty="0" smtClean="0"/>
          </a:p>
          <a:p>
            <a:pPr algn="just"/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8640"/>
            <a:ext cx="2314600" cy="140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0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 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264696"/>
          </a:xfrm>
        </p:spPr>
        <p:txBody>
          <a:bodyPr>
            <a:normAutofit/>
          </a:bodyPr>
          <a:lstStyle/>
          <a:p>
            <a:endParaRPr lang="it-IT" sz="24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it-I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r"/>
            <a:r>
              <a:rPr lang="it-I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it-I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</a:p>
          <a:p>
            <a:pPr algn="r"/>
            <a:r>
              <a:rPr lang="it-IT" sz="2400" b="1" u="sng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90 ORE NEL TRIENNIO</a:t>
            </a:r>
            <a:r>
              <a:rPr lang="it-IT" sz="24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 algn="r"/>
            <a:endParaRPr lang="it-IT" sz="2000" b="1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9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 ore nel triennio</a:t>
            </a:r>
          </a:p>
          <a:p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Durante il terzo anno  14 ore di tirocinio indiretto: 10 ore di corso di Diritto, 4 ore di</a:t>
            </a:r>
            <a:r>
              <a:rPr lang="it-IT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Normativa </a:t>
            </a:r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sulla Sicurezza sul posto di 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lavoro.</a:t>
            </a:r>
          </a:p>
          <a:p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</a:t>
            </a:r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6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ore da spalmare nel triennio</a:t>
            </a:r>
            <a:endParaRPr lang="it-IT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9081"/>
            <a:ext cx="3456384" cy="272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6" cy="604867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it-IT" sz="2800" b="1" kern="1800" dirty="0" smtClean="0">
                <a:solidFill>
                  <a:srgbClr val="002C74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it-IT" sz="1800" b="1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it-IT" sz="1800" b="1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it-IT" sz="3200" b="1" dirty="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it-IT" sz="3200" b="1" dirty="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it-IT" sz="2200" b="1" dirty="0">
                <a:ea typeface="+mn-ea"/>
                <a:cs typeface="+mn-cs"/>
              </a:rPr>
              <a:t/>
            </a:r>
            <a:br>
              <a:rPr lang="it-IT" sz="2200" b="1" dirty="0">
                <a:ea typeface="+mn-ea"/>
                <a:cs typeface="+mn-cs"/>
              </a:rPr>
            </a:br>
            <a:r>
              <a:rPr lang="it-IT" sz="2200" b="1" dirty="0" smtClean="0">
                <a:ea typeface="+mn-ea"/>
                <a:cs typeface="+mn-cs"/>
              </a:rPr>
              <a:t>                                                            </a:t>
            </a:r>
            <a:r>
              <a:rPr lang="it-IT" sz="2200" b="1" u="sng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OBIETTIVI </a:t>
            </a:r>
            <a:r>
              <a:rPr lang="it-IT" sz="2200" b="1" u="sng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E </a:t>
            </a:r>
            <a:r>
              <a:rPr lang="it-IT" sz="2200" b="1" u="sng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FINALITA‘</a:t>
            </a:r>
            <a:br>
              <a:rPr lang="it-IT" sz="2200" b="1" u="sng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Favorire </a:t>
            </a: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L</a:t>
            </a: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'orientamento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dei giovani per valorizzarne le vocazioni personali,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gli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interessi e gli stili di apprendimento individuali;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Offrire agli allievi conoscenze e informazioni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utili per la scelta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dei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corsi professionalizzanti e universitari nei quali proseguire gli studi dopo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l’Esame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di Stato;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Realizzare un organico </a:t>
            </a: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collegamento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con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il mondo del lavoro e la società civile;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Correlare l'offerta formativa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allo sviluppo culturale, sociale ed economico del territorio;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Attuare modalità di apprendimento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che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colleghino la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formazione in aula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con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l’esperienza pratica.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14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14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800" b="1" u="sng" dirty="0" smtClean="0"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it-IT" sz="2800" b="1" u="sng" dirty="0" smtClean="0">
                <a:latin typeface="Arial Narrow" panose="020B0606020202030204" pitchFamily="34" charset="0"/>
                <a:ea typeface="+mn-ea"/>
                <a:cs typeface="+mn-cs"/>
              </a:rPr>
            </a:br>
            <a:endParaRPr lang="it-IT" dirty="0">
              <a:latin typeface="Arial Narrow" panose="020B0606020202030204" pitchFamily="34" charset="0"/>
            </a:endParaRPr>
          </a:p>
        </p:txBody>
      </p:sp>
      <p:sp>
        <p:nvSpPr>
          <p:cNvPr id="4" name="AutoShape 2" descr="Risultati immagini per gif scuola"/>
          <p:cNvSpPr>
            <a:spLocks noChangeAspect="1" noChangeArrowheads="1"/>
          </p:cNvSpPr>
          <p:nvPr/>
        </p:nvSpPr>
        <p:spPr bwMode="auto">
          <a:xfrm>
            <a:off x="612775" y="76470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AutoShape 2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4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AutoShape 6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8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10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69380"/>
            <a:ext cx="2023393" cy="155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6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938" y="1659219"/>
            <a:ext cx="3923928" cy="446449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endParaRPr lang="it-IT" sz="1800" dirty="0" smtClean="0">
              <a:solidFill>
                <a:prstClr val="black">
                  <a:tint val="75000"/>
                </a:prstClr>
              </a:solidFill>
            </a:endParaRPr>
          </a:p>
          <a:p>
            <a:pPr marL="0" indent="0" algn="r">
              <a:buNone/>
            </a:pPr>
            <a:r>
              <a:rPr lang="it-IT" sz="1800" dirty="0" smtClean="0"/>
              <a:t>1.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Orientamento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Formazione 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</a:t>
            </a: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Rapporti </a:t>
            </a:r>
            <a:r>
              <a:rPr lang="it-IT" sz="1800" b="1" dirty="0">
                <a:latin typeface="Andalus" panose="02020603050405020304" pitchFamily="18" charset="-78"/>
                <a:cs typeface="Andalus" panose="02020603050405020304" pitchFamily="18" charset="-78"/>
              </a:rPr>
              <a:t>con il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territorio 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4.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Feedback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885789" y="1825436"/>
            <a:ext cx="3987924" cy="73866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Presentazione progetto</a:t>
            </a:r>
          </a:p>
          <a:p>
            <a:pPr lvl="0"/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S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omministrazione </a:t>
            </a: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questionario di 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orientamento laboratorio </a:t>
            </a: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informativo sulle strutture 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assegnate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923928" y="2730317"/>
            <a:ext cx="3576869" cy="1341906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Norme comportamentali previste dal CCNL</a:t>
            </a:r>
          </a:p>
          <a:p>
            <a:pPr lvl="0">
              <a:spcBef>
                <a:spcPct val="20000"/>
              </a:spcBef>
            </a:pP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Privacy</a:t>
            </a:r>
            <a:endParaRPr lang="it-IT" sz="1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Comunicazione nel contesto lavorativo</a:t>
            </a:r>
          </a:p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Curriculum Vitae</a:t>
            </a:r>
          </a:p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Sicurezza nei luoghi di 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lavoro</a:t>
            </a:r>
            <a:endParaRPr lang="it-IT" sz="1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923928" y="4446011"/>
            <a:ext cx="4896544" cy="830997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it-IT" sz="1500" b="1" dirty="0">
                <a:latin typeface="Andalus" panose="02020603050405020304" pitchFamily="18" charset="-78"/>
                <a:cs typeface="Andalus" panose="02020603050405020304" pitchFamily="18" charset="-78"/>
              </a:rPr>
              <a:t>Visita presso strutture/partecipazione ad  eventi, </a:t>
            </a:r>
            <a:r>
              <a:rPr lang="it-IT" sz="1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convegni, </a:t>
            </a:r>
            <a:r>
              <a:rPr lang="it-IT" sz="15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Hackathon</a:t>
            </a:r>
            <a:endParaRPr lang="it-IT" sz="15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>
              <a:spcBef>
                <a:spcPct val="20000"/>
              </a:spcBef>
            </a:pPr>
            <a:r>
              <a:rPr lang="it-IT" sz="1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Viaggi  all’estero: PON</a:t>
            </a:r>
            <a:endParaRPr lang="it-IT" sz="15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23928" y="5316572"/>
            <a:ext cx="2520280" cy="323165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1500" b="1" dirty="0">
                <a:latin typeface="Andalus" panose="02020603050405020304" pitchFamily="18" charset="-78"/>
                <a:cs typeface="Andalus" panose="02020603050405020304" pitchFamily="18" charset="-78"/>
              </a:rPr>
              <a:t>Relazione sull’esperienza</a:t>
            </a:r>
          </a:p>
        </p:txBody>
      </p:sp>
      <p:sp>
        <p:nvSpPr>
          <p:cNvPr id="5" name="Rettangolo 4"/>
          <p:cNvSpPr/>
          <p:nvPr/>
        </p:nvSpPr>
        <p:spPr>
          <a:xfrm>
            <a:off x="2286000" y="3086471"/>
            <a:ext cx="4572000" cy="3727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b="1" kern="1800" dirty="0" smtClean="0">
                <a:solidFill>
                  <a:srgbClr val="002C74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86000" y="3086471"/>
            <a:ext cx="4572000" cy="3727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b="1" kern="1800" dirty="0" smtClean="0">
                <a:solidFill>
                  <a:srgbClr val="002C74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23" y="333553"/>
            <a:ext cx="25241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648"/>
            <a:ext cx="8517632" cy="6480720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 smtClean="0"/>
              <a:t>                                 </a:t>
            </a:r>
            <a:endParaRPr lang="it-IT" b="1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06156"/>
              </p:ext>
            </p:extLst>
          </p:nvPr>
        </p:nvGraphicFramePr>
        <p:xfrm>
          <a:off x="107504" y="7101408"/>
          <a:ext cx="4464495" cy="1977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/>
                <a:gridCol w="2448271"/>
              </a:tblGrid>
              <a:tr h="1977060">
                <a:tc>
                  <a:txBody>
                    <a:bodyPr/>
                    <a:lstStyle/>
                    <a:p>
                      <a:pPr algn="ctr"/>
                      <a:endParaRPr lang="it-IT" sz="1600" dirty="0" smtClean="0">
                        <a:solidFill>
                          <a:prstClr val="black">
                            <a:tint val="75000"/>
                          </a:prst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 smtClean="0">
                        <a:solidFill>
                          <a:prstClr val="black">
                            <a:tint val="75000"/>
                          </a:prst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55150"/>
              </p:ext>
            </p:extLst>
          </p:nvPr>
        </p:nvGraphicFramePr>
        <p:xfrm>
          <a:off x="7092280" y="3657093"/>
          <a:ext cx="1368152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/>
              </a:tblGrid>
              <a:tr h="370840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189859"/>
              </p:ext>
            </p:extLst>
          </p:nvPr>
        </p:nvGraphicFramePr>
        <p:xfrm>
          <a:off x="2699792" y="3717032"/>
          <a:ext cx="144016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/>
              </a:tblGrid>
              <a:tr h="365760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784486"/>
              </p:ext>
            </p:extLst>
          </p:nvPr>
        </p:nvGraphicFramePr>
        <p:xfrm>
          <a:off x="323528" y="2159046"/>
          <a:ext cx="8104977" cy="36971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22830"/>
                <a:gridCol w="1390781"/>
                <a:gridCol w="1391493"/>
                <a:gridCol w="1391493"/>
                <a:gridCol w="2108380"/>
              </a:tblGrid>
              <a:tr h="10801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Classe III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Classi IV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Classi V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Totale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Numero studenti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 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223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197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 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134  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554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248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Numero studenti diversamente abili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DSA, BES, 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27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66850" y="2723576"/>
            <a:ext cx="18473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449209" y="3244334"/>
            <a:ext cx="24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u="sng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endParaRPr lang="it-IT" b="1" u="sng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0466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30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9944" y="1412777"/>
            <a:ext cx="6336704" cy="1800199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it-IT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4422" y="2569985"/>
            <a:ext cx="8748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u="sng" dirty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2400" dirty="0"/>
          </a:p>
        </p:txBody>
      </p:sp>
      <p:sp>
        <p:nvSpPr>
          <p:cNvPr id="5" name="Rettangolo 4"/>
          <p:cNvSpPr/>
          <p:nvPr/>
        </p:nvSpPr>
        <p:spPr>
          <a:xfrm>
            <a:off x="827584" y="404664"/>
            <a:ext cx="575394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000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I settori di riferimento al momento sono: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Ambiente (dissesto idrogeologico e inquinamento ambientale)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Beni Culturali (storico-artistici- archeologici- librari- archivistici)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Economia e Finanza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Informazione-Tecnologia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Terzo Settore (Organizzazioni produttive no profit e Welfare)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Sport a livello agonistico nei vari settori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Comunicazione, pubblicità   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err="1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Univeristà</a:t>
            </a: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 </a:t>
            </a:r>
            <a:endParaRPr lang="it-IT" dirty="0" smtClean="0">
              <a:solidFill>
                <a:srgbClr val="000000"/>
              </a:solidFill>
              <a:latin typeface="Andalus" panose="02020603050405020304" pitchFamily="18" charset="-78"/>
              <a:ea typeface="Times New Roman" panose="02020603050405020304" pitchFamily="18" charset="0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Start </a:t>
            </a: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up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Progetto Giovani e l’ Europa   (Senato)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Associazioni </a:t>
            </a:r>
            <a:r>
              <a:rPr lang="it-IT" dirty="0" smtClean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volontariato</a:t>
            </a:r>
            <a:endParaRPr lang="it-IT" dirty="0">
              <a:solidFill>
                <a:srgbClr val="000000"/>
              </a:solidFill>
              <a:latin typeface="Andalus" panose="02020603050405020304" pitchFamily="18" charset="-78"/>
              <a:ea typeface="Times New Roman" panose="02020603050405020304" pitchFamily="18" charset="0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Camera di commercio  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Università UNICAL Arcavacata vari </a:t>
            </a:r>
            <a:r>
              <a:rPr lang="it-IT" dirty="0" smtClean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dipartimenti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Banca </a:t>
            </a:r>
            <a: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  <a:t>Intesa </a:t>
            </a: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2 corsi triennale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Progetti </a:t>
            </a:r>
            <a: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  <a:t>PON </a:t>
            </a:r>
            <a:endParaRPr lang="it-IT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Informatica </a:t>
            </a:r>
            <a:endParaRPr lang="it-IT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FISA sport</a:t>
            </a:r>
            <a:endParaRPr lang="it-IT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518309"/>
            <a:ext cx="12954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</TotalTime>
  <Words>925</Words>
  <Application>Microsoft Office PowerPoint</Application>
  <PresentationFormat>Presentazione su schermo (4:3)</PresentationFormat>
  <Paragraphs>151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      PERCORSI PER LE COMPETENZE TRASVERSALI E L’ORIENTAMENTO (PCTO)</vt:lpstr>
      <vt:lpstr>Obiettivi e finalità in coerenza con i bisogni formativi degli studenti </vt:lpstr>
      <vt:lpstr>Risultati attesi e impatto </vt:lpstr>
      <vt:lpstr>Contesto di partenza</vt:lpstr>
      <vt:lpstr> </vt:lpstr>
      <vt:lpstr>                                                                                                OBIETTIVI E FINALITA‘  Favorire L'orientamento dei giovani per valorizzarne le vocazioni personali,  gli interessi e gli stili di apprendimento individuali;  Offrire agli allievi conoscenze e informazioni utili per la scelta  dei corsi professionalizzanti e universitari nei quali proseguire gli studi dopo l’Esame di Stato;  Realizzare un organico collegamento con il mondo del lavoro e la società civile;  Correlare l'offerta formativa allo sviluppo culturale, sociale ed economico del territorio;  Attuare modalità di apprendimento che colleghino la formazione in aula  con l’esperienza pratica.    </vt:lpstr>
      <vt:lpstr>Presentazione standard di PowerPoint</vt:lpstr>
      <vt:lpstr>Presentazione standard di PowerPoint</vt:lpstr>
      <vt:lpstr>  </vt:lpstr>
      <vt:lpstr>Presentazione standard di PowerPoint</vt:lpstr>
      <vt:lpstr>Presentazione standard di PowerPoint</vt:lpstr>
      <vt:lpstr>Presentazione standard di PowerPoint</vt:lpstr>
      <vt:lpstr>                 GRAZIE PER L’ATTENZIONE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Barbara</cp:lastModifiedBy>
  <cp:revision>191</cp:revision>
  <dcterms:created xsi:type="dcterms:W3CDTF">2016-02-23T17:20:03Z</dcterms:created>
  <dcterms:modified xsi:type="dcterms:W3CDTF">2022-06-21T16:03:51Z</dcterms:modified>
</cp:coreProperties>
</file>