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2" r:id="rId2"/>
    <p:sldId id="311" r:id="rId3"/>
    <p:sldId id="291" r:id="rId4"/>
    <p:sldId id="282" r:id="rId5"/>
    <p:sldId id="261" r:id="rId6"/>
    <p:sldId id="303" r:id="rId7"/>
    <p:sldId id="262" r:id="rId8"/>
    <p:sldId id="306" r:id="rId9"/>
    <p:sldId id="307" r:id="rId10"/>
    <p:sldId id="286" r:id="rId11"/>
    <p:sldId id="301" r:id="rId12"/>
    <p:sldId id="309" r:id="rId13"/>
    <p:sldId id="316" r:id="rId14"/>
    <p:sldId id="314" r:id="rId15"/>
    <p:sldId id="30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1189" autoAdjust="0"/>
  </p:normalViewPr>
  <p:slideViewPr>
    <p:cSldViewPr>
      <p:cViewPr>
        <p:scale>
          <a:sx n="69" d="100"/>
          <a:sy n="69" d="100"/>
        </p:scale>
        <p:origin x="-928" y="-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BD95A-FD65-47F5-AF70-2BA1CD0A6BC8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575C1-3454-4E8A-B5F0-19325EB7D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43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575C1-3454-4E8A-B5F0-19325EB7D61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23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3F1F-8882-4A6C-A462-AC74ACAF32A2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8871-F3E4-4E0F-ADBB-E88E29C80B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8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3F1F-8882-4A6C-A462-AC74ACAF32A2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8871-F3E4-4E0F-ADBB-E88E29C80B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47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3F1F-8882-4A6C-A462-AC74ACAF32A2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8871-F3E4-4E0F-ADBB-E88E29C80B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03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3F1F-8882-4A6C-A462-AC74ACAF32A2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8871-F3E4-4E0F-ADBB-E88E29C80B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9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3F1F-8882-4A6C-A462-AC74ACAF32A2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8871-F3E4-4E0F-ADBB-E88E29C80B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11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3F1F-8882-4A6C-A462-AC74ACAF32A2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8871-F3E4-4E0F-ADBB-E88E29C80B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52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3F1F-8882-4A6C-A462-AC74ACAF32A2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8871-F3E4-4E0F-ADBB-E88E29C80B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00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3F1F-8882-4A6C-A462-AC74ACAF32A2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8871-F3E4-4E0F-ADBB-E88E29C80B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21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3F1F-8882-4A6C-A462-AC74ACAF32A2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8871-F3E4-4E0F-ADBB-E88E29C80B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41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3F1F-8882-4A6C-A462-AC74ACAF32A2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8871-F3E4-4E0F-ADBB-E88E29C80B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59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3F1F-8882-4A6C-A462-AC74ACAF32A2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8871-F3E4-4E0F-ADBB-E88E29C80B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35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E3F1F-8882-4A6C-A462-AC74ACAF32A2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8871-F3E4-4E0F-ADBB-E88E29C80B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34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7122715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8099177" cy="2016224"/>
          </a:xfrm>
        </p:spPr>
        <p:txBody>
          <a:bodyPr>
            <a:normAutofit/>
          </a:bodyPr>
          <a:lstStyle/>
          <a:p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5" name="Immagine 4" descr="Logo scuola - Tetract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165618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539552" y="3105835"/>
            <a:ext cx="8352928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30"/>
              </a:spcBef>
              <a:spcAft>
                <a:spcPts val="0"/>
              </a:spcAft>
            </a:pPr>
            <a:r>
              <a:rPr lang="it-IT" sz="2800" b="1" kern="1800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Liceo Scientifico </a:t>
            </a:r>
            <a:r>
              <a:rPr lang="it-IT" sz="2800" b="1" kern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– </a:t>
            </a:r>
            <a:r>
              <a:rPr lang="it-IT" sz="2800" b="1" kern="1800" dirty="0">
                <a:solidFill>
                  <a:srgbClr val="92D05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Linguistico</a:t>
            </a:r>
            <a:r>
              <a:rPr lang="it-IT" sz="2800" b="1" kern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it-IT" sz="2800" b="1" kern="1800" dirty="0">
                <a:solidFill>
                  <a:srgbClr val="00B0F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– </a:t>
            </a:r>
            <a:endParaRPr lang="it-IT" sz="2800" b="1" kern="1800" dirty="0" smtClean="0">
              <a:solidFill>
                <a:srgbClr val="00B0F0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algn="ctr">
              <a:spcBef>
                <a:spcPts val="430"/>
              </a:spcBef>
              <a:spcAft>
                <a:spcPts val="0"/>
              </a:spcAft>
            </a:pPr>
            <a:r>
              <a:rPr lang="it-IT" sz="2800" b="1" kern="1800" dirty="0">
                <a:solidFill>
                  <a:srgbClr val="00B0F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it-IT" sz="2800" b="1" kern="1800" dirty="0" smtClean="0">
                <a:solidFill>
                  <a:srgbClr val="00B0F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         Scienze Applicate</a:t>
            </a:r>
          </a:p>
          <a:p>
            <a:pPr algn="ctr">
              <a:spcBef>
                <a:spcPts val="430"/>
              </a:spcBef>
              <a:spcAft>
                <a:spcPts val="0"/>
              </a:spcAft>
            </a:pPr>
            <a:r>
              <a:rPr lang="it-IT" sz="2800" b="1" kern="1800" dirty="0" smtClean="0">
                <a:solidFill>
                  <a:srgbClr val="00B05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‘Pitagora</a:t>
            </a:r>
            <a:r>
              <a:rPr lang="it-IT" sz="2800" b="1" kern="1800" dirty="0">
                <a:solidFill>
                  <a:srgbClr val="00B05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’</a:t>
            </a:r>
            <a:endParaRPr lang="it-I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1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944" y="1412777"/>
            <a:ext cx="6336704" cy="1800199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4422" y="2569985"/>
            <a:ext cx="874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u="sng" dirty="0">
              <a:solidFill>
                <a:schemeClr val="bg1">
                  <a:lumMod val="50000"/>
                </a:schemeClr>
              </a:solidFill>
            </a:endParaRPr>
          </a:p>
          <a:p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944020" y="446326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PERCORSI/ ATTIVITA’</a:t>
            </a:r>
          </a:p>
          <a:p>
            <a:pPr algn="just">
              <a:spcAft>
                <a:spcPts val="0"/>
              </a:spcAft>
            </a:pPr>
            <a:endParaRPr lang="it-IT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8290" algn="l"/>
              </a:tabLst>
            </a:pPr>
            <a:r>
              <a:rPr lang="it-IT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Ambiente </a:t>
            </a:r>
            <a:r>
              <a:rPr lang="it-IT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(dissesto idrogeologico e inquinamento </a:t>
            </a:r>
            <a:r>
              <a:rPr lang="it-IT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ambientale</a:t>
            </a:r>
            <a:r>
              <a:rPr lang="it-IT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8290" algn="l"/>
              </a:tabLst>
            </a:pPr>
            <a:r>
              <a:rPr lang="it-IT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Beni Culturali (storico-artistici- archeologici- librari- archivistici)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8290" algn="l"/>
              </a:tabLst>
            </a:pPr>
            <a:r>
              <a:rPr lang="it-IT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Economia e Finanza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8290" algn="l"/>
              </a:tabLst>
            </a:pPr>
            <a:r>
              <a:rPr lang="it-IT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Informazione-Tecnologia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8290" algn="l"/>
              </a:tabLst>
            </a:pPr>
            <a:r>
              <a:rPr lang="it-IT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Terzo Settore (Organizzazioni produttive no profit e Welfare)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8290" algn="l"/>
              </a:tabLst>
            </a:pPr>
            <a:r>
              <a:rPr lang="it-IT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Sport a livello agonistico nei vari </a:t>
            </a:r>
            <a:r>
              <a:rPr lang="it-IT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settori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8290" algn="l"/>
              </a:tabLst>
            </a:pPr>
            <a:r>
              <a:rPr lang="it-IT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Associazione sportiva: AICS</a:t>
            </a:r>
            <a:endParaRPr lang="it-IT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8290" algn="l"/>
              </a:tabLst>
            </a:pPr>
            <a:r>
              <a:rPr lang="it-IT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Comunicazione, pubblicità   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8290" algn="l"/>
              </a:tabLst>
            </a:pPr>
            <a:r>
              <a:rPr lang="it-IT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Start </a:t>
            </a:r>
            <a:r>
              <a:rPr lang="it-IT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up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8290" algn="l"/>
              </a:tabLst>
            </a:pPr>
            <a:r>
              <a:rPr lang="it-IT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Progetto Giovani e l’ Europa   (Senato)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8290" algn="l"/>
              </a:tabLst>
            </a:pPr>
            <a:r>
              <a:rPr lang="it-IT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Associazioni no profit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8290" algn="l"/>
              </a:tabLst>
            </a:pPr>
            <a:r>
              <a:rPr lang="it-IT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Camera di </a:t>
            </a:r>
            <a:r>
              <a:rPr lang="it-IT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commercio</a:t>
            </a:r>
            <a:endParaRPr lang="it-IT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8290" algn="l"/>
              </a:tabLst>
            </a:pPr>
            <a:r>
              <a:rPr lang="it-IT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Università UNICAL Arcavacata vari </a:t>
            </a:r>
            <a:r>
              <a:rPr lang="it-IT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dipartimenti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8290" algn="l"/>
              </a:tabLst>
            </a:pPr>
            <a:r>
              <a:rPr lang="it-IT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Banca Intesa San Paolo          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8290" algn="l"/>
              </a:tabLst>
            </a:pPr>
            <a:r>
              <a:rPr lang="it-IT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Web TV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8290" algn="l"/>
              </a:tabLst>
            </a:pPr>
            <a:r>
              <a:rPr lang="it-IT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Royal</a:t>
            </a:r>
            <a:r>
              <a:rPr lang="it-IT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Web:  Informatica</a:t>
            </a:r>
          </a:p>
        </p:txBody>
      </p:sp>
      <p:pic>
        <p:nvPicPr>
          <p:cNvPr id="9" name="Immagine 8" descr="C:\Users\Ester\Desktop\ASL 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72969"/>
            <a:ext cx="2060652" cy="1742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3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71185" cy="558033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404663"/>
            <a:ext cx="7772400" cy="5364311"/>
          </a:xfrm>
        </p:spPr>
        <p:txBody>
          <a:bodyPr>
            <a:normAutofit fontScale="70000" lnSpcReduction="20000"/>
          </a:bodyPr>
          <a:lstStyle/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sz="2600" dirty="0" smtClean="0">
              <a:solidFill>
                <a:schemeClr val="tx1"/>
              </a:solidFill>
            </a:endParaRPr>
          </a:p>
          <a:p>
            <a:endParaRPr lang="it-IT" sz="2600" dirty="0" smtClean="0">
              <a:solidFill>
                <a:schemeClr val="tx1"/>
              </a:solidFill>
            </a:endParaRPr>
          </a:p>
          <a:p>
            <a:r>
              <a:rPr lang="it-IT" sz="2600" dirty="0" smtClean="0">
                <a:solidFill>
                  <a:schemeClr val="tx1"/>
                </a:solidFill>
              </a:rPr>
              <a:t>Tutti abbiamo sentito  </a:t>
            </a:r>
            <a:r>
              <a:rPr lang="it-IT" sz="2600" dirty="0">
                <a:solidFill>
                  <a:schemeClr val="tx1"/>
                </a:solidFill>
              </a:rPr>
              <a:t>parlare del decreto legislativo 81, entrato in vigore il 9 aprile del 2008 e conosciuto anche come Testo </a:t>
            </a:r>
            <a:r>
              <a:rPr lang="it-IT" sz="2600" dirty="0" smtClean="0">
                <a:solidFill>
                  <a:schemeClr val="tx1"/>
                </a:solidFill>
              </a:rPr>
              <a:t>Unico.</a:t>
            </a:r>
            <a:endParaRPr lang="it-IT" sz="2600" dirty="0">
              <a:solidFill>
                <a:schemeClr val="tx1"/>
              </a:solidFill>
            </a:endParaRPr>
          </a:p>
          <a:p>
            <a:pPr algn="just"/>
            <a:r>
              <a:rPr lang="it-IT" sz="2600" dirty="0">
                <a:solidFill>
                  <a:schemeClr val="tx1"/>
                </a:solidFill>
              </a:rPr>
              <a:t>Si tratta di una normativa che definisce le regole sulla salute e sulla sicurezza nei luoghi di lavoro oltre che i ruoli, i compiti e le responsabilità delle </a:t>
            </a:r>
            <a:r>
              <a:rPr lang="it-IT" sz="2600" dirty="0" smtClean="0">
                <a:solidFill>
                  <a:schemeClr val="tx1"/>
                </a:solidFill>
              </a:rPr>
              <a:t>persone.</a:t>
            </a:r>
          </a:p>
          <a:p>
            <a:pPr algn="just"/>
            <a:r>
              <a:rPr lang="it-IT" sz="2600" dirty="0" smtClean="0">
                <a:solidFill>
                  <a:schemeClr val="tx1"/>
                </a:solidFill>
              </a:rPr>
              <a:t>La </a:t>
            </a:r>
            <a:r>
              <a:rPr lang="it-IT" sz="2600" dirty="0">
                <a:solidFill>
                  <a:schemeClr val="tx1"/>
                </a:solidFill>
              </a:rPr>
              <a:t>scuola stessa è definibile come un luogo di lavoro e deve attenersi a questa Normativa. Tra i lavoratori a scuola, oltre a docenti e personale adibito a diverse mansioni, troviamo anche </a:t>
            </a:r>
            <a:r>
              <a:rPr lang="it-IT" sz="2600" dirty="0" smtClean="0">
                <a:solidFill>
                  <a:schemeClr val="tx1"/>
                </a:solidFill>
              </a:rPr>
              <a:t>gli </a:t>
            </a:r>
            <a:r>
              <a:rPr lang="it-IT" sz="2600" dirty="0">
                <a:solidFill>
                  <a:schemeClr val="tx1"/>
                </a:solidFill>
              </a:rPr>
              <a:t>studenti, </a:t>
            </a:r>
            <a:r>
              <a:rPr lang="it-IT" sz="2600" b="1" dirty="0">
                <a:solidFill>
                  <a:schemeClr val="tx1"/>
                </a:solidFill>
              </a:rPr>
              <a:t>in particolare </a:t>
            </a:r>
            <a:r>
              <a:rPr lang="it-IT" sz="2600" dirty="0">
                <a:solidFill>
                  <a:schemeClr val="tx1"/>
                </a:solidFill>
              </a:rPr>
              <a:t>quando </a:t>
            </a:r>
            <a:r>
              <a:rPr lang="it-IT" sz="2600" dirty="0" smtClean="0">
                <a:solidFill>
                  <a:schemeClr val="tx1"/>
                </a:solidFill>
              </a:rPr>
              <a:t>sono </a:t>
            </a:r>
            <a:r>
              <a:rPr lang="it-IT" sz="2600" dirty="0">
                <a:solidFill>
                  <a:schemeClr val="tx1"/>
                </a:solidFill>
              </a:rPr>
              <a:t>adibiti </a:t>
            </a:r>
            <a:r>
              <a:rPr lang="it-IT" sz="2600" b="1" dirty="0">
                <a:solidFill>
                  <a:schemeClr val="tx1"/>
                </a:solidFill>
              </a:rPr>
              <a:t>in attività di laboratorio</a:t>
            </a:r>
            <a:r>
              <a:rPr lang="it-IT" sz="2600" dirty="0">
                <a:solidFill>
                  <a:schemeClr val="tx1"/>
                </a:solidFill>
              </a:rPr>
              <a:t>. In tutti gli altri casi, la scuola può essere per </a:t>
            </a:r>
            <a:r>
              <a:rPr lang="it-IT" sz="2600" dirty="0" smtClean="0">
                <a:solidFill>
                  <a:schemeClr val="tx1"/>
                </a:solidFill>
              </a:rPr>
              <a:t>loro </a:t>
            </a:r>
            <a:r>
              <a:rPr lang="it-IT" sz="2600" dirty="0">
                <a:solidFill>
                  <a:schemeClr val="tx1"/>
                </a:solidFill>
              </a:rPr>
              <a:t>considerata un vero e proprio ambiente di vita.</a:t>
            </a:r>
          </a:p>
          <a:p>
            <a:pPr algn="just"/>
            <a:endParaRPr lang="it-IT" sz="26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6" y="620688"/>
            <a:ext cx="4741195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80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099177" cy="6093296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116632"/>
            <a:ext cx="7772400" cy="5976664"/>
          </a:xfrm>
        </p:spPr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algn="just"/>
            <a:endParaRPr lang="it-IT" sz="1900" dirty="0" smtClean="0">
              <a:solidFill>
                <a:schemeClr val="tx1"/>
              </a:solidFill>
            </a:endParaRPr>
          </a:p>
          <a:p>
            <a:pPr algn="just"/>
            <a:endParaRPr lang="it-IT" sz="1900" dirty="0">
              <a:solidFill>
                <a:schemeClr val="tx1"/>
              </a:solidFill>
            </a:endParaRPr>
          </a:p>
          <a:p>
            <a:pPr algn="just"/>
            <a:endParaRPr lang="it-IT" sz="1900" dirty="0" smtClean="0">
              <a:solidFill>
                <a:schemeClr val="tx1"/>
              </a:solidFill>
            </a:endParaRPr>
          </a:p>
          <a:p>
            <a:pPr algn="just"/>
            <a:endParaRPr lang="it-IT" sz="1900" dirty="0">
              <a:solidFill>
                <a:schemeClr val="tx1"/>
              </a:solidFill>
            </a:endParaRPr>
          </a:p>
          <a:p>
            <a:pPr algn="just"/>
            <a:endParaRPr lang="it-IT" sz="2300" dirty="0" smtClean="0">
              <a:solidFill>
                <a:schemeClr val="tx1"/>
              </a:solidFill>
            </a:endParaRPr>
          </a:p>
          <a:p>
            <a:pPr algn="just"/>
            <a:endParaRPr lang="it-IT" sz="2300" dirty="0">
              <a:solidFill>
                <a:schemeClr val="tx1"/>
              </a:solidFill>
            </a:endParaRPr>
          </a:p>
          <a:p>
            <a:pPr algn="just"/>
            <a:endParaRPr lang="it-IT" sz="2300" dirty="0" smtClean="0">
              <a:solidFill>
                <a:schemeClr val="tx1"/>
              </a:solidFill>
            </a:endParaRPr>
          </a:p>
          <a:p>
            <a:pPr algn="just"/>
            <a:r>
              <a:rPr lang="it-IT" sz="2300" dirty="0" smtClean="0">
                <a:solidFill>
                  <a:schemeClr val="tx1"/>
                </a:solidFill>
              </a:rPr>
              <a:t>I </a:t>
            </a:r>
            <a:r>
              <a:rPr lang="it-IT" sz="2300" dirty="0">
                <a:solidFill>
                  <a:schemeClr val="tx1"/>
                </a:solidFill>
              </a:rPr>
              <a:t>percorsi di Alternanza scuola-lavoro prevedono obbligatoriamente una formazione generale in materia di “ Salute e Sicurezza sui luoghi di Lavoro” ai sensi del D. </a:t>
            </a:r>
            <a:r>
              <a:rPr lang="it-IT" sz="2300" dirty="0" err="1">
                <a:solidFill>
                  <a:schemeClr val="tx1"/>
                </a:solidFill>
              </a:rPr>
              <a:t>Lgs</a:t>
            </a:r>
            <a:r>
              <a:rPr lang="it-IT" sz="2300" dirty="0">
                <a:solidFill>
                  <a:schemeClr val="tx1"/>
                </a:solidFill>
              </a:rPr>
              <a:t> n. 81/08 </a:t>
            </a:r>
            <a:r>
              <a:rPr lang="it-IT" sz="2300" dirty="0" err="1">
                <a:solidFill>
                  <a:schemeClr val="tx1"/>
                </a:solidFill>
              </a:rPr>
              <a:t>s.m.i.</a:t>
            </a:r>
            <a:r>
              <a:rPr lang="it-IT" sz="2300" dirty="0">
                <a:solidFill>
                  <a:schemeClr val="tx1"/>
                </a:solidFill>
              </a:rPr>
              <a:t> e il  MIUR, in collaborazione con l’INAIL ha realizzato uno specifico percorso formativo da seguire in modalità </a:t>
            </a:r>
            <a:r>
              <a:rPr lang="it-IT" sz="2300" dirty="0" err="1">
                <a:solidFill>
                  <a:schemeClr val="tx1"/>
                </a:solidFill>
              </a:rPr>
              <a:t>eLearning</a:t>
            </a:r>
            <a:r>
              <a:rPr lang="it-IT" sz="2300" dirty="0">
                <a:solidFill>
                  <a:schemeClr val="tx1"/>
                </a:solidFill>
              </a:rPr>
              <a:t>, dal titolo “Studiare il lavoro”- La tutela della salute e della sicurezza per gli studenti lavoratori in Alternanza Scuola Lavoro. Formazione al Futuro.</a:t>
            </a:r>
          </a:p>
          <a:p>
            <a:pPr algn="just"/>
            <a:endParaRPr lang="it-IT" sz="2300" dirty="0" smtClean="0">
              <a:solidFill>
                <a:schemeClr val="tx1"/>
              </a:solidFill>
            </a:endParaRPr>
          </a:p>
          <a:p>
            <a:pPr algn="just"/>
            <a:endParaRPr lang="it-IT" sz="2300" dirty="0">
              <a:solidFill>
                <a:schemeClr val="tx1"/>
              </a:solidFill>
            </a:endParaRPr>
          </a:p>
          <a:p>
            <a:pPr algn="just"/>
            <a:r>
              <a:rPr lang="it-IT" sz="2300" dirty="0" smtClean="0">
                <a:solidFill>
                  <a:schemeClr val="tx1"/>
                </a:solidFill>
              </a:rPr>
              <a:t>Detto </a:t>
            </a:r>
            <a:r>
              <a:rPr lang="it-IT" sz="2300" dirty="0">
                <a:solidFill>
                  <a:schemeClr val="tx1"/>
                </a:solidFill>
              </a:rPr>
              <a:t>corso è composto da 7 moduli con test intermedi : lezioni multimediali, esercitazioni, video, giochi interattivi e un test di valutazione finale.</a:t>
            </a:r>
          </a:p>
          <a:p>
            <a:pPr algn="just"/>
            <a:r>
              <a:rPr lang="it-IT" sz="2300" dirty="0">
                <a:solidFill>
                  <a:schemeClr val="tx1"/>
                </a:solidFill>
              </a:rPr>
              <a:t>Le studentesse e gli studenti del III, IV e V anno delle scuole superiori potranno accedere alla Piattaforma dell'Alternanza e seguire gratuitamente questo corso. Alla fine ognuno avrà un credito formativo permanente, valido per tutta la vita e in qualunque ambito lavorativo</a:t>
            </a:r>
            <a:r>
              <a:rPr lang="it-IT" sz="19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sz="1900" dirty="0"/>
              <a:t> </a:t>
            </a:r>
          </a:p>
          <a:p>
            <a:endParaRPr lang="it-IT" dirty="0"/>
          </a:p>
        </p:txBody>
      </p:sp>
      <p:pic>
        <p:nvPicPr>
          <p:cNvPr id="4" name="Immagine 3" descr="DVR Medico Competente RSPP Esterno – Corsi Sicurezza sul Lavoro a Firenze |  BeeTrained Formazione e Sicurezz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54868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38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116616" y="-2259632"/>
            <a:ext cx="7772400" cy="5616624"/>
          </a:xfrm>
        </p:spPr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67543" y="188640"/>
            <a:ext cx="80271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it-IT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it-IT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it-IT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it-IT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it-IT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it-IT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Le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lezioni di diritto con le classi terze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tratteranno i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temi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elencati nello schema seguente </a:t>
            </a:r>
          </a:p>
          <a:p>
            <a:endParaRPr lang="it-IT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it-IT" dirty="0">
              <a:latin typeface="Times New Roman" panose="02020603050405020304" pitchFamily="18" charset="0"/>
            </a:endParaRPr>
          </a:p>
          <a:p>
            <a:endParaRPr lang="it-IT" dirty="0" smtClean="0">
              <a:latin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</a:endParaRPr>
          </a:p>
          <a:p>
            <a:endParaRPr lang="it-IT" dirty="0" smtClean="0">
              <a:latin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</a:endParaRPr>
          </a:p>
          <a:p>
            <a:endParaRPr lang="it-IT" dirty="0" smtClean="0">
              <a:latin typeface="Times New Roman" panose="02020603050405020304" pitchFamily="18" charset="0"/>
            </a:endParaRPr>
          </a:p>
          <a:p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196183"/>
              </p:ext>
            </p:extLst>
          </p:nvPr>
        </p:nvGraphicFramePr>
        <p:xfrm>
          <a:off x="467544" y="2924944"/>
          <a:ext cx="8027168" cy="3672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7168"/>
              </a:tblGrid>
              <a:tr h="45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Il valore del lavoro dalla Costituzione alla scuola.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95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L’organizzazione delle norme giuridiche e i rami del diritto. Il diritto del lavoro: le fonti normative statuali e le fonti contrattuali ( </a:t>
                      </a:r>
                      <a:r>
                        <a:rPr lang="it-IT" sz="1400" dirty="0" err="1">
                          <a:effectLst/>
                        </a:rPr>
                        <a:t>Cost</a:t>
                      </a:r>
                      <a:r>
                        <a:rPr lang="it-IT" sz="1400" dirty="0">
                          <a:effectLst/>
                        </a:rPr>
                        <a:t>., leggi ordinarie, </a:t>
                      </a:r>
                      <a:r>
                        <a:rPr lang="it-IT" sz="1400" dirty="0" err="1">
                          <a:effectLst/>
                        </a:rPr>
                        <a:t>acc</a:t>
                      </a:r>
                      <a:r>
                        <a:rPr lang="it-IT" sz="1400" dirty="0">
                          <a:effectLst/>
                        </a:rPr>
                        <a:t>. Interconfederali, C.C.N.L., </a:t>
                      </a:r>
                      <a:r>
                        <a:rPr lang="it-IT" sz="1400" dirty="0" err="1">
                          <a:effectLst/>
                        </a:rPr>
                        <a:t>acc</a:t>
                      </a:r>
                      <a:r>
                        <a:rPr lang="it-IT" sz="1400" dirty="0">
                          <a:effectLst/>
                        </a:rPr>
                        <a:t>. Aziendali).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La democrazia sociale e i diritti sociali ed economici gli art 35\40 della Costituzione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3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Dalla Costituzione ai cittadini :conoscere i poteri, le regole e il funzionamento dello Stato italiano per crescere in coscienza civica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Il mercato del lavoro e i contratti di lavoro il </a:t>
                      </a:r>
                      <a:r>
                        <a:rPr lang="it-IT" sz="1400" dirty="0" err="1">
                          <a:effectLst/>
                        </a:rPr>
                        <a:t>jobs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act</a:t>
                      </a:r>
                      <a:r>
                        <a:rPr lang="it-IT" sz="1400" dirty="0">
                          <a:effectLst/>
                        </a:rPr>
                        <a:t> e il contratto a tutele crescenti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AutoShape 2" descr="Costituzione italiana: Articolo 18 | Il Professore Pazz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Costituzione italiana: Articolo 18 | Il Professore Pazz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2738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4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6021288"/>
            <a:ext cx="8208912" cy="288032"/>
          </a:xfrm>
        </p:spPr>
        <p:txBody>
          <a:bodyPr>
            <a:normAutofit fontScale="77500" lnSpcReduction="20000"/>
          </a:bodyPr>
          <a:lstStyle/>
          <a:p>
            <a:pPr lvl="0"/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23527" y="332656"/>
            <a:ext cx="817118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0"/>
              </a:spcAft>
            </a:pPr>
            <a:endParaRPr lang="it-IT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Bef>
                <a:spcPts val="1200"/>
              </a:spcBef>
              <a:spcAft>
                <a:spcPts val="0"/>
              </a:spcAft>
            </a:pPr>
            <a:endParaRPr lang="it-IT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Bef>
                <a:spcPts val="1200"/>
              </a:spcBef>
              <a:spcAft>
                <a:spcPts val="0"/>
              </a:spcAft>
            </a:pPr>
            <a:endParaRPr lang="it-IT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Bef>
                <a:spcPts val="1200"/>
              </a:spcBef>
              <a:spcAft>
                <a:spcPts val="0"/>
              </a:spcAft>
            </a:pPr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Percorso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Europa e giovani: missione 2020 </a:t>
            </a:r>
            <a:endParaRPr lang="it-I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dirty="0">
                <a:latin typeface="+mj-lt"/>
                <a:ea typeface="Calibri" panose="020F0502020204030204" pitchFamily="34" charset="0"/>
              </a:rPr>
              <a:t>Molto formativo è </a:t>
            </a:r>
            <a:r>
              <a:rPr lang="it-IT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it-IT" dirty="0">
                <a:latin typeface="+mj-lt"/>
                <a:ea typeface="Calibri" panose="020F0502020204030204" pitchFamily="34" charset="0"/>
              </a:rPr>
              <a:t>il progetto in collaborazione </a:t>
            </a:r>
            <a:r>
              <a:rPr lang="it-IT" dirty="0" smtClean="0">
                <a:latin typeface="+mj-lt"/>
                <a:ea typeface="Calibri" panose="020F0502020204030204" pitchFamily="34" charset="0"/>
              </a:rPr>
              <a:t>con</a:t>
            </a:r>
          </a:p>
          <a:p>
            <a:r>
              <a:rPr lang="it-IT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it-IT" dirty="0">
                <a:latin typeface="+mj-lt"/>
                <a:ea typeface="Calibri" panose="020F0502020204030204" pitchFamily="34" charset="0"/>
              </a:rPr>
              <a:t>il Centro Studi di Politica Internazionale (</a:t>
            </a:r>
            <a:r>
              <a:rPr lang="it-IT" dirty="0" err="1">
                <a:latin typeface="+mj-lt"/>
                <a:ea typeface="Calibri" panose="020F0502020204030204" pitchFamily="34" charset="0"/>
              </a:rPr>
              <a:t>CeSPI</a:t>
            </a:r>
            <a:r>
              <a:rPr lang="it-IT" dirty="0">
                <a:latin typeface="+mj-lt"/>
                <a:ea typeface="Calibri" panose="020F0502020204030204" pitchFamily="34" charset="0"/>
              </a:rPr>
              <a:t>) e la </a:t>
            </a:r>
            <a:endParaRPr lang="it-IT" dirty="0" smtClean="0"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it-IT" dirty="0" smtClean="0">
                <a:latin typeface="+mj-lt"/>
                <a:ea typeface="Calibri" panose="020F0502020204030204" pitchFamily="34" charset="0"/>
              </a:rPr>
              <a:t>FNISM </a:t>
            </a:r>
            <a:r>
              <a:rPr lang="it-IT" dirty="0">
                <a:latin typeface="+mj-lt"/>
                <a:ea typeface="Calibri" panose="020F0502020204030204" pitchFamily="34" charset="0"/>
              </a:rPr>
              <a:t>- Federazione Nazionale Insegnanti che ha visto impegnati gli alunni di due terze della nostra scuola in un percorso pomeridiano svolto a scuola con il giornalista Vittorio Scarpelli. </a:t>
            </a:r>
            <a:endParaRPr lang="it-IT" dirty="0" smtClean="0"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it-IT" dirty="0">
                <a:latin typeface="+mj-lt"/>
              </a:rPr>
              <a:t>Si evidenzia il rapporto con l’Università degli Studi della Calabria e in particolare la facoltà di Fisica e Matematica e il dipartimento di Orientamento </a:t>
            </a:r>
            <a:r>
              <a:rPr lang="it-IT" dirty="0" smtClean="0">
                <a:latin typeface="+mj-lt"/>
              </a:rPr>
              <a:t>con due progetti ambiziosi: lo studio del DNA presso il dipartimento di biologia </a:t>
            </a:r>
            <a:r>
              <a:rPr lang="it-IT" dirty="0" smtClean="0"/>
              <a:t>e con il Prof.re </a:t>
            </a:r>
            <a:r>
              <a:rPr lang="it-IT" dirty="0" err="1" smtClean="0"/>
              <a:t>Sapia</a:t>
            </a:r>
            <a:r>
              <a:rPr lang="it-IT" dirty="0" smtClean="0"/>
              <a:t> del dipartimento di fisica un percorso  sulle tecniche di diagnostica per immagini applicate ai beni culturali.       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92696"/>
            <a:ext cx="29337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722313" y="5768975"/>
            <a:ext cx="7772400" cy="77994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C:\Users\Ester\Desktop\images 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9"/>
            <a:ext cx="4968551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326231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22314" y="476672"/>
            <a:ext cx="5159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54892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260648"/>
            <a:ext cx="7772400" cy="550832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0"/>
            <a:ext cx="7772400" cy="6093296"/>
          </a:xfrm>
        </p:spPr>
        <p:txBody>
          <a:bodyPr/>
          <a:lstStyle/>
          <a:p>
            <a:pPr>
              <a:spcBef>
                <a:spcPts val="430"/>
              </a:spcBef>
              <a:spcAft>
                <a:spcPts val="0"/>
              </a:spcAft>
            </a:pP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 descr="http://www.iiscastrolibero.edu.it/sito/wp-content/uploads/2020/01/ASL_PCTO-381638da-600x38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81150"/>
            <a:ext cx="5715000" cy="369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7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 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280920" cy="6264696"/>
          </a:xfrm>
        </p:spPr>
        <p:txBody>
          <a:bodyPr>
            <a:normAutofit/>
          </a:bodyPr>
          <a:lstStyle/>
          <a:p>
            <a:endParaRPr lang="it-IT" sz="2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it-IT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/>
            <a:r>
              <a:rPr lang="it-IT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it-IT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endParaRPr lang="it-IT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24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PCTO</a:t>
            </a:r>
          </a:p>
          <a:p>
            <a:pPr algn="just"/>
            <a:r>
              <a:rPr lang="it-IT" sz="24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90 ORE NEL TRIENNIO</a:t>
            </a:r>
            <a:r>
              <a:rPr lang="it-IT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</a:p>
          <a:p>
            <a:pPr algn="just"/>
            <a:endParaRPr lang="it-IT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it-IT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it-IT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50 ore in Terza </a:t>
            </a:r>
          </a:p>
          <a:p>
            <a:r>
              <a:rPr lang="it-IT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50/60 ore di cui 10 di corso di Diritto, 4 ore di</a:t>
            </a:r>
            <a:r>
              <a:rPr lang="it-IT" sz="2400" dirty="0">
                <a:latin typeface="Arial Narrow" panose="020B0606020202030204" pitchFamily="34" charset="0"/>
              </a:rPr>
              <a:t> </a:t>
            </a:r>
            <a:r>
              <a:rPr lang="it-IT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Normativa </a:t>
            </a:r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</a:rPr>
              <a:t>sulla Sicurezza sul posto di </a:t>
            </a:r>
            <a:r>
              <a:rPr lang="it-IT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lavoro</a:t>
            </a:r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it-IT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 4 ore di orientamento, 36 di percorso/attività</a:t>
            </a:r>
          </a:p>
          <a:p>
            <a:r>
              <a:rPr lang="it-IT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 ore in Quarta </a:t>
            </a:r>
          </a:p>
          <a:p>
            <a:r>
              <a:rPr lang="it-IT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 ore in Quinta</a:t>
            </a:r>
            <a:endParaRPr lang="it-IT" sz="2400" b="1" dirty="0" smtClean="0">
              <a:solidFill>
                <a:schemeClr val="tx1"/>
              </a:solidFill>
            </a:endParaRPr>
          </a:p>
          <a:p>
            <a:endParaRPr lang="it-IT" dirty="0" smtClean="0"/>
          </a:p>
        </p:txBody>
      </p:sp>
      <p:pic>
        <p:nvPicPr>
          <p:cNvPr id="6" name="Immagine 5" descr="C:\Users\Ester\Desktop\ASL 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771443" cy="2031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0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938" y="1659219"/>
            <a:ext cx="3923928" cy="4464495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endParaRPr lang="it-IT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indent="0" algn="r">
              <a:buNone/>
            </a:pPr>
            <a:endParaRPr lang="it-IT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indent="0" algn="r">
              <a:buNone/>
            </a:pPr>
            <a:endParaRPr lang="it-IT" dirty="0" smtClean="0"/>
          </a:p>
          <a:p>
            <a:pPr marL="0" indent="0" algn="r">
              <a:buNone/>
            </a:pPr>
            <a:r>
              <a:rPr lang="it-IT" dirty="0" smtClean="0"/>
              <a:t>1. </a:t>
            </a:r>
            <a:r>
              <a:rPr lang="it-IT" sz="3600" b="1" dirty="0" smtClean="0"/>
              <a:t>Orientamento</a:t>
            </a:r>
            <a:r>
              <a:rPr lang="it-IT" dirty="0" smtClean="0"/>
              <a:t> </a:t>
            </a:r>
            <a:r>
              <a:rPr lang="it-IT" sz="5100" dirty="0" smtClean="0"/>
              <a:t>→</a:t>
            </a:r>
            <a:endParaRPr lang="it-IT" sz="5100" dirty="0"/>
          </a:p>
          <a:p>
            <a:pPr marL="0" indent="0" algn="r">
              <a:buNone/>
            </a:pPr>
            <a:endParaRPr lang="it-IT" dirty="0" smtClean="0"/>
          </a:p>
          <a:p>
            <a:pPr marL="0" indent="0" algn="r">
              <a:buNone/>
            </a:pPr>
            <a:endParaRPr lang="it-IT" dirty="0" smtClean="0"/>
          </a:p>
          <a:p>
            <a:pPr marL="0" indent="0" algn="r">
              <a:buNone/>
            </a:pPr>
            <a:r>
              <a:rPr lang="it-IT" dirty="0" smtClean="0"/>
              <a:t>2.</a:t>
            </a:r>
            <a:r>
              <a:rPr lang="it-IT" b="1" dirty="0" smtClean="0"/>
              <a:t> </a:t>
            </a:r>
            <a:r>
              <a:rPr lang="it-IT" sz="3600" b="1" dirty="0" smtClean="0"/>
              <a:t>Formazione</a:t>
            </a:r>
            <a:r>
              <a:rPr lang="it-IT" b="1" dirty="0" smtClean="0"/>
              <a:t> </a:t>
            </a:r>
            <a:r>
              <a:rPr lang="it-IT" sz="5100" dirty="0" smtClean="0"/>
              <a:t>→</a:t>
            </a:r>
            <a:endParaRPr lang="it-IT" sz="2100" dirty="0"/>
          </a:p>
          <a:p>
            <a:pPr marL="0" indent="0" algn="r">
              <a:buNone/>
            </a:pPr>
            <a:r>
              <a:rPr lang="it-IT" dirty="0" smtClean="0"/>
              <a:t>            </a:t>
            </a:r>
          </a:p>
          <a:p>
            <a:pPr marL="0" indent="0" algn="r">
              <a:buNone/>
            </a:pPr>
            <a:endParaRPr lang="it-IT" dirty="0" smtClean="0"/>
          </a:p>
          <a:p>
            <a:pPr marL="0" indent="0" algn="r">
              <a:buNone/>
            </a:pPr>
            <a:endParaRPr lang="it-IT" dirty="0" smtClean="0"/>
          </a:p>
          <a:p>
            <a:pPr marL="0" indent="0" algn="r">
              <a:buNone/>
            </a:pPr>
            <a:endParaRPr lang="it-IT" dirty="0" smtClean="0"/>
          </a:p>
          <a:p>
            <a:pPr marL="0" indent="0" algn="r">
              <a:buNone/>
            </a:pPr>
            <a:r>
              <a:rPr lang="it-IT" dirty="0" smtClean="0"/>
              <a:t>3. </a:t>
            </a:r>
            <a:r>
              <a:rPr lang="it-IT" sz="3600" b="1" dirty="0" smtClean="0"/>
              <a:t>Rapporti </a:t>
            </a:r>
            <a:r>
              <a:rPr lang="it-IT" sz="3600" b="1" dirty="0"/>
              <a:t>con il </a:t>
            </a:r>
            <a:r>
              <a:rPr lang="it-IT" sz="3600" b="1" dirty="0" smtClean="0"/>
              <a:t>territorio </a:t>
            </a:r>
            <a:r>
              <a:rPr lang="it-IT" sz="5100" dirty="0" smtClean="0"/>
              <a:t>→</a:t>
            </a:r>
            <a:endParaRPr lang="it-IT" sz="2300" dirty="0"/>
          </a:p>
          <a:p>
            <a:pPr marL="0" indent="0" algn="r">
              <a:buNone/>
            </a:pPr>
            <a:endParaRPr lang="it-IT" dirty="0" smtClean="0"/>
          </a:p>
          <a:p>
            <a:pPr marL="0" indent="0" algn="r">
              <a:buNone/>
            </a:pPr>
            <a:r>
              <a:rPr lang="it-IT" dirty="0" smtClean="0"/>
              <a:t>             </a:t>
            </a:r>
          </a:p>
          <a:p>
            <a:pPr marL="0" indent="0" algn="r">
              <a:buNone/>
            </a:pPr>
            <a:r>
              <a:rPr lang="it-IT" dirty="0" smtClean="0"/>
              <a:t>4. </a:t>
            </a:r>
            <a:r>
              <a:rPr lang="it-IT" sz="3600" b="1" dirty="0" smtClean="0"/>
              <a:t>Feedback</a:t>
            </a:r>
            <a:r>
              <a:rPr lang="it-IT" dirty="0" smtClean="0"/>
              <a:t> </a:t>
            </a:r>
            <a:r>
              <a:rPr lang="it-IT" sz="5100" dirty="0" smtClean="0"/>
              <a:t>→</a:t>
            </a:r>
            <a:endParaRPr lang="it-IT" sz="51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23928" y="1757295"/>
            <a:ext cx="3987924" cy="73866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b="1" dirty="0" smtClean="0"/>
              <a:t>Presentazione progetto</a:t>
            </a:r>
          </a:p>
          <a:p>
            <a:pPr lvl="0"/>
            <a:r>
              <a:rPr lang="it-IT" sz="1400" b="1" dirty="0" smtClean="0"/>
              <a:t>somministrazione </a:t>
            </a:r>
            <a:r>
              <a:rPr lang="it-IT" sz="1400" b="1" dirty="0"/>
              <a:t>questionario di </a:t>
            </a:r>
            <a:r>
              <a:rPr lang="it-IT" sz="1400" b="1" dirty="0" smtClean="0"/>
              <a:t>orientamento laboratorio </a:t>
            </a:r>
            <a:r>
              <a:rPr lang="it-IT" sz="1400" b="1" dirty="0"/>
              <a:t>informativo sulle strutture </a:t>
            </a:r>
            <a:r>
              <a:rPr lang="it-IT" sz="1400" b="1" dirty="0" smtClean="0"/>
              <a:t>assegnate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23928" y="2766740"/>
            <a:ext cx="3576869" cy="134190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1400" b="1" dirty="0"/>
              <a:t>Norme comportamentali previste dal CCNL</a:t>
            </a:r>
          </a:p>
          <a:p>
            <a:pPr lvl="0">
              <a:spcBef>
                <a:spcPct val="20000"/>
              </a:spcBef>
            </a:pPr>
            <a:r>
              <a:rPr lang="it-IT" sz="1400" b="1" dirty="0" smtClean="0"/>
              <a:t>Privacy</a:t>
            </a:r>
            <a:endParaRPr lang="it-IT" sz="1400" b="1" dirty="0"/>
          </a:p>
          <a:p>
            <a:pPr lvl="0">
              <a:spcBef>
                <a:spcPct val="20000"/>
              </a:spcBef>
            </a:pPr>
            <a:r>
              <a:rPr lang="it-IT" sz="1400" b="1" dirty="0"/>
              <a:t>Comunicazione nel contesto lavorativo</a:t>
            </a:r>
          </a:p>
          <a:p>
            <a:pPr lvl="0">
              <a:spcBef>
                <a:spcPct val="20000"/>
              </a:spcBef>
            </a:pPr>
            <a:r>
              <a:rPr lang="it-IT" sz="1400" b="1" dirty="0"/>
              <a:t>Curriculum Vitae</a:t>
            </a:r>
          </a:p>
          <a:p>
            <a:pPr lvl="0">
              <a:spcBef>
                <a:spcPct val="20000"/>
              </a:spcBef>
            </a:pPr>
            <a:r>
              <a:rPr lang="it-IT" sz="1400" b="1" dirty="0"/>
              <a:t>Sicurezza nei luoghi di </a:t>
            </a:r>
            <a:r>
              <a:rPr lang="it-IT" sz="1400" b="1" dirty="0" smtClean="0"/>
              <a:t>lavoro</a:t>
            </a:r>
            <a:endParaRPr lang="it-IT" sz="1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23928" y="4446011"/>
            <a:ext cx="4896544" cy="32316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1500" b="1" dirty="0"/>
              <a:t>Visita presso strutture/partecipazione ad  eventi, </a:t>
            </a:r>
            <a:r>
              <a:rPr lang="it-IT" sz="1500" b="1" dirty="0" smtClean="0"/>
              <a:t>convegni</a:t>
            </a:r>
            <a:endParaRPr lang="it-IT" sz="15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923928" y="5316572"/>
            <a:ext cx="2520280" cy="32316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500" b="1" dirty="0"/>
              <a:t>Relazione sull’esperienza</a:t>
            </a:r>
          </a:p>
        </p:txBody>
      </p:sp>
      <p:sp>
        <p:nvSpPr>
          <p:cNvPr id="5" name="Rettangolo 4"/>
          <p:cNvSpPr/>
          <p:nvPr/>
        </p:nvSpPr>
        <p:spPr>
          <a:xfrm>
            <a:off x="2286000" y="3086471"/>
            <a:ext cx="4572000" cy="3727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it-IT" b="1" kern="1800" dirty="0" smtClean="0">
                <a:solidFill>
                  <a:srgbClr val="002C74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it-IT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286000" y="3086471"/>
            <a:ext cx="4572000" cy="3727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it-IT" b="1" kern="1800" dirty="0" smtClean="0">
                <a:solidFill>
                  <a:srgbClr val="002C74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it-IT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 descr="C:\Users\Ester\Desktop\downloa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6" y="422022"/>
            <a:ext cx="3020996" cy="1782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29804"/>
            <a:ext cx="8784976" cy="6239556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it-IT" sz="2800" b="1" kern="1800" dirty="0" smtClean="0">
                <a:solidFill>
                  <a:srgbClr val="002C74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800" b="1" kern="1800" dirty="0" smtClean="0">
                <a:solidFill>
                  <a:srgbClr val="002C74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1800" b="1" kern="1800" dirty="0" smtClean="0">
                <a:solidFill>
                  <a:srgbClr val="002C74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b="1" kern="1800" dirty="0" smtClean="0">
                <a:solidFill>
                  <a:srgbClr val="002C74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"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b="1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/>
            </a:r>
            <a:br>
              <a:rPr lang="it-IT" sz="1800" b="1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</a:br>
            <a:r>
              <a:rPr lang="it-IT" sz="2000" b="1" dirty="0" smtClean="0">
                <a:ea typeface="+mn-ea"/>
                <a:cs typeface="+mn-cs"/>
              </a:rPr>
              <a:t>PROGETTO PCTO</a:t>
            </a:r>
            <a:br>
              <a:rPr lang="it-IT" sz="2000" b="1" dirty="0" smtClean="0">
                <a:ea typeface="+mn-ea"/>
                <a:cs typeface="+mn-cs"/>
              </a:rPr>
            </a:br>
            <a:r>
              <a:rPr lang="it-IT" sz="2000" b="1" u="sng" dirty="0" smtClean="0">
                <a:ea typeface="+mn-ea"/>
                <a:cs typeface="+mn-cs"/>
              </a:rPr>
              <a:t>OBIETTIVI </a:t>
            </a:r>
            <a:r>
              <a:rPr lang="it-IT" sz="2000" b="1" u="sng" dirty="0">
                <a:ea typeface="+mn-ea"/>
                <a:cs typeface="+mn-cs"/>
              </a:rPr>
              <a:t>E </a:t>
            </a:r>
            <a:r>
              <a:rPr lang="it-IT" sz="2000" b="1" u="sng" dirty="0" smtClean="0">
                <a:ea typeface="+mn-ea"/>
                <a:cs typeface="+mn-cs"/>
              </a:rPr>
              <a:t>FINALITA</a:t>
            </a:r>
            <a:r>
              <a:rPr lang="it-IT" sz="2200" b="1" u="sng" dirty="0" smtClean="0">
                <a:ea typeface="+mn-ea"/>
                <a:cs typeface="+mn-cs"/>
              </a:rPr>
              <a:t>‘</a:t>
            </a:r>
            <a:br>
              <a:rPr lang="it-IT" sz="2200" b="1" u="sng" dirty="0" smtClean="0">
                <a:ea typeface="+mn-ea"/>
                <a:cs typeface="+mn-cs"/>
              </a:rPr>
            </a:br>
            <a:r>
              <a:rPr lang="it-IT" sz="2200" b="1" u="sng" dirty="0">
                <a:ea typeface="+mn-ea"/>
                <a:cs typeface="+mn-cs"/>
              </a:rPr>
              <a:t/>
            </a:r>
            <a:br>
              <a:rPr lang="it-IT" sz="2200" b="1" u="sng" dirty="0">
                <a:ea typeface="+mn-ea"/>
                <a:cs typeface="+mn-cs"/>
              </a:rPr>
            </a:br>
            <a:r>
              <a:rPr lang="it-IT" sz="2200" b="1" u="sng" dirty="0" smtClean="0">
                <a:ea typeface="+mn-ea"/>
                <a:cs typeface="+mn-cs"/>
              </a:rPr>
              <a:t/>
            </a:r>
            <a:br>
              <a:rPr lang="it-IT" sz="2200" b="1" u="sng" dirty="0" smtClean="0">
                <a:ea typeface="+mn-ea"/>
                <a:cs typeface="+mn-cs"/>
              </a:rPr>
            </a:br>
            <a:r>
              <a:rPr lang="it-IT" sz="2200" b="1" u="sng" dirty="0" smtClean="0">
                <a:ea typeface="+mn-ea"/>
                <a:cs typeface="+mn-cs"/>
              </a:rPr>
              <a:t/>
            </a:r>
            <a:br>
              <a:rPr lang="it-IT" sz="2200" b="1" u="sng" dirty="0" smtClean="0">
                <a:ea typeface="+mn-ea"/>
                <a:cs typeface="+mn-cs"/>
              </a:rPr>
            </a:br>
            <a:r>
              <a:rPr lang="it-IT" sz="2000" b="1" dirty="0" smtClean="0">
                <a:latin typeface="Arial Narrow" panose="020B0606020202030204" pitchFamily="34" charset="0"/>
                <a:ea typeface="+mn-ea"/>
                <a:cs typeface="+mn-cs"/>
              </a:rPr>
              <a:t>Favorire </a:t>
            </a:r>
            <a:r>
              <a:rPr lang="it-IT" sz="2000" b="1" dirty="0">
                <a:latin typeface="Arial Narrow" panose="020B0606020202030204" pitchFamily="34" charset="0"/>
                <a:ea typeface="+mn-ea"/>
                <a:cs typeface="+mn-cs"/>
              </a:rPr>
              <a:t>l'orientamento</a:t>
            </a:r>
            <a:r>
              <a:rPr lang="it-IT" sz="2000" dirty="0">
                <a:latin typeface="Arial Narrow" panose="020B0606020202030204" pitchFamily="34" charset="0"/>
                <a:ea typeface="+mn-ea"/>
                <a:cs typeface="+mn-cs"/>
              </a:rPr>
              <a:t> dei giovani per valorizzarne le vocazioni personali, </a:t>
            </a:r>
            <a:r>
              <a:rPr lang="it-IT" sz="2000" dirty="0" smtClean="0"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it-IT" sz="2000" dirty="0" smtClean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it-IT" sz="2000" dirty="0" smtClean="0">
                <a:latin typeface="Arial Narrow" panose="020B0606020202030204" pitchFamily="34" charset="0"/>
                <a:ea typeface="+mn-ea"/>
                <a:cs typeface="+mn-cs"/>
              </a:rPr>
              <a:t>gli </a:t>
            </a:r>
            <a:r>
              <a:rPr lang="it-IT" sz="2000" dirty="0">
                <a:latin typeface="Arial Narrow" panose="020B0606020202030204" pitchFamily="34" charset="0"/>
                <a:ea typeface="+mn-ea"/>
                <a:cs typeface="+mn-cs"/>
              </a:rPr>
              <a:t>interessi e gli stili di apprendimento individuali;</a:t>
            </a:r>
            <a:br>
              <a:rPr lang="it-IT" sz="2000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it-IT" sz="2000" dirty="0" smtClean="0"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it-IT" sz="2000" dirty="0" smtClean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it-IT" sz="2000" b="1" dirty="0" smtClean="0">
                <a:latin typeface="Arial Narrow" panose="020B0606020202030204" pitchFamily="34" charset="0"/>
                <a:ea typeface="+mn-ea"/>
                <a:cs typeface="+mn-cs"/>
              </a:rPr>
              <a:t>Offrire </a:t>
            </a:r>
            <a:r>
              <a:rPr lang="it-IT" sz="2000" b="1" dirty="0">
                <a:latin typeface="Arial Narrow" panose="020B0606020202030204" pitchFamily="34" charset="0"/>
                <a:ea typeface="+mn-ea"/>
                <a:cs typeface="+mn-cs"/>
              </a:rPr>
              <a:t>agli allievi conoscenze e informazioni </a:t>
            </a:r>
            <a:r>
              <a:rPr lang="it-IT" sz="2000" dirty="0">
                <a:latin typeface="Arial Narrow" panose="020B0606020202030204" pitchFamily="34" charset="0"/>
                <a:ea typeface="+mn-ea"/>
                <a:cs typeface="+mn-cs"/>
              </a:rPr>
              <a:t>utili per la scelta </a:t>
            </a:r>
            <a:r>
              <a:rPr lang="it-IT" sz="2000" dirty="0" smtClean="0"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it-IT" sz="2000" dirty="0" smtClean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it-IT" sz="2000" dirty="0" smtClean="0">
                <a:latin typeface="Arial Narrow" panose="020B0606020202030204" pitchFamily="34" charset="0"/>
                <a:ea typeface="+mn-ea"/>
                <a:cs typeface="+mn-cs"/>
              </a:rPr>
              <a:t>dei </a:t>
            </a:r>
            <a:r>
              <a:rPr lang="it-IT" sz="2000" dirty="0">
                <a:latin typeface="Arial Narrow" panose="020B0606020202030204" pitchFamily="34" charset="0"/>
                <a:ea typeface="+mn-ea"/>
                <a:cs typeface="+mn-cs"/>
              </a:rPr>
              <a:t>corsi professionalizzanti e universitari nei quali proseguire gli studi dopo </a:t>
            </a:r>
            <a:r>
              <a:rPr lang="it-IT" sz="2000" dirty="0" smtClean="0">
                <a:latin typeface="Arial Narrow" panose="020B0606020202030204" pitchFamily="34" charset="0"/>
                <a:ea typeface="+mn-ea"/>
                <a:cs typeface="+mn-cs"/>
              </a:rPr>
              <a:t>l’Esame </a:t>
            </a:r>
            <a:r>
              <a:rPr lang="it-IT" sz="2000" dirty="0">
                <a:latin typeface="Arial Narrow" panose="020B0606020202030204" pitchFamily="34" charset="0"/>
                <a:ea typeface="+mn-ea"/>
                <a:cs typeface="+mn-cs"/>
              </a:rPr>
              <a:t>di Stato;</a:t>
            </a:r>
            <a:br>
              <a:rPr lang="it-IT" sz="2000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it-IT" sz="2000" dirty="0"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it-IT" sz="2000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it-IT" sz="2800" b="1" u="sng" dirty="0" smtClean="0"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it-IT" sz="2800" b="1" u="sng" dirty="0" smtClean="0">
                <a:latin typeface="Arial Narrow" panose="020B0606020202030204" pitchFamily="34" charset="0"/>
                <a:ea typeface="+mn-ea"/>
                <a:cs typeface="+mn-cs"/>
              </a:rPr>
            </a:br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4" name="AutoShape 2" descr="Risultati immagini per gif scu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 descr="C:\Users\Ester\Desktop\ASL 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804"/>
            <a:ext cx="2304256" cy="2639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6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sz="1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001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/>
            </a:r>
            <a:br>
              <a:rPr lang="it-IT" dirty="0"/>
            </a:br>
            <a:endParaRPr lang="it-IT" dirty="0" smtClean="0"/>
          </a:p>
          <a:p>
            <a:pPr marL="0" indent="0">
              <a:buNone/>
            </a:pPr>
            <a:endParaRPr lang="it-IT" sz="1900" b="1" dirty="0" smtClean="0"/>
          </a:p>
          <a:p>
            <a:pPr marL="0" indent="0">
              <a:buNone/>
            </a:pPr>
            <a:endParaRPr lang="it-IT" sz="1900" b="1" dirty="0"/>
          </a:p>
          <a:p>
            <a:pPr marL="0" indent="0" algn="just">
              <a:buNone/>
            </a:pPr>
            <a:r>
              <a:rPr lang="it-IT" sz="1800" b="1" dirty="0" smtClean="0"/>
              <a:t>Realizzare</a:t>
            </a:r>
            <a:r>
              <a:rPr lang="it-IT" sz="1800" dirty="0" smtClean="0"/>
              <a:t> </a:t>
            </a:r>
            <a:r>
              <a:rPr lang="it-IT" sz="1800" dirty="0"/>
              <a:t>un organico collegamento con il mondo del lavoro e la società civile;</a:t>
            </a:r>
            <a:br>
              <a:rPr lang="it-IT" sz="1800" dirty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b="1" dirty="0"/>
              <a:t>Correlare</a:t>
            </a:r>
            <a:r>
              <a:rPr lang="it-IT" sz="1800" dirty="0"/>
              <a:t> l'offerta formativa allo sviluppo culturale, sociale ed economico </a:t>
            </a:r>
            <a:r>
              <a:rPr lang="it-IT" sz="1800" dirty="0" smtClean="0"/>
              <a:t>del</a:t>
            </a:r>
          </a:p>
          <a:p>
            <a:pPr marL="0" indent="0" algn="just">
              <a:buNone/>
            </a:pPr>
            <a:r>
              <a:rPr lang="it-IT" sz="1800" dirty="0" smtClean="0"/>
              <a:t>territorio</a:t>
            </a:r>
            <a:r>
              <a:rPr lang="it-IT" sz="1800" dirty="0"/>
              <a:t>;</a:t>
            </a:r>
            <a:br>
              <a:rPr lang="it-IT" sz="1800" dirty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b="1" dirty="0"/>
              <a:t>Attuare </a:t>
            </a:r>
            <a:r>
              <a:rPr lang="it-IT" sz="1800" dirty="0"/>
              <a:t>modalità di apprendimento che colleghino la formazione in aula </a:t>
            </a:r>
            <a:br>
              <a:rPr lang="it-IT" sz="1800" dirty="0"/>
            </a:br>
            <a:r>
              <a:rPr lang="it-IT" sz="1800" dirty="0"/>
              <a:t>con l’esperienza pratica.</a:t>
            </a:r>
          </a:p>
          <a:p>
            <a:endParaRPr lang="it-IT" sz="1800" dirty="0"/>
          </a:p>
        </p:txBody>
      </p:sp>
      <p:pic>
        <p:nvPicPr>
          <p:cNvPr id="4" name="Immagine 3" descr="C:\Users\Ester\Desktop\ASL 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2269"/>
            <a:ext cx="2352675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54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648"/>
            <a:ext cx="8517632" cy="6480720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 smtClean="0"/>
              <a:t>                                 Liceo </a:t>
            </a:r>
            <a:r>
              <a:rPr lang="it-IT" sz="2000" b="1" dirty="0"/>
              <a:t>Scientifico – Linguistico – </a:t>
            </a:r>
            <a:endParaRPr lang="it-IT" sz="2000" b="1" dirty="0" smtClean="0"/>
          </a:p>
          <a:p>
            <a:pPr marL="0" indent="0">
              <a:buNone/>
            </a:pPr>
            <a:r>
              <a:rPr lang="it-IT" sz="2000" b="1" dirty="0" smtClean="0"/>
              <a:t>                                                Scienze </a:t>
            </a:r>
            <a:r>
              <a:rPr lang="it-IT" sz="2000" b="1" dirty="0"/>
              <a:t>Applicate </a:t>
            </a:r>
            <a:endParaRPr lang="it-IT" sz="2000" b="1" dirty="0" smtClean="0"/>
          </a:p>
          <a:p>
            <a:pPr marL="0" indent="0">
              <a:buNone/>
            </a:pPr>
            <a:r>
              <a:rPr lang="it-IT" sz="2000" b="1" dirty="0"/>
              <a:t> </a:t>
            </a:r>
            <a:r>
              <a:rPr lang="it-IT" sz="2000" b="1" dirty="0" smtClean="0"/>
              <a:t>                                                     ‘Pitagora’</a:t>
            </a:r>
            <a:endParaRPr lang="it-IT" sz="2000" dirty="0"/>
          </a:p>
          <a:p>
            <a:pPr marL="0" indent="0">
              <a:buNone/>
            </a:pPr>
            <a:endParaRPr lang="it-IT" b="1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606156"/>
              </p:ext>
            </p:extLst>
          </p:nvPr>
        </p:nvGraphicFramePr>
        <p:xfrm>
          <a:off x="107504" y="7101408"/>
          <a:ext cx="4464495" cy="1977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224"/>
                <a:gridCol w="2448271"/>
              </a:tblGrid>
              <a:tr h="1977060">
                <a:tc>
                  <a:txBody>
                    <a:bodyPr/>
                    <a:lstStyle/>
                    <a:p>
                      <a:pPr algn="ctr"/>
                      <a:endParaRPr lang="it-IT" sz="1600" dirty="0" smtClean="0">
                        <a:solidFill>
                          <a:prstClr val="black">
                            <a:tint val="75000"/>
                          </a:prst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 smtClean="0">
                        <a:solidFill>
                          <a:prstClr val="black">
                            <a:tint val="75000"/>
                          </a:prst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555150"/>
              </p:ext>
            </p:extLst>
          </p:nvPr>
        </p:nvGraphicFramePr>
        <p:xfrm>
          <a:off x="7092280" y="3657093"/>
          <a:ext cx="136815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370840"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89859"/>
              </p:ext>
            </p:extLst>
          </p:nvPr>
        </p:nvGraphicFramePr>
        <p:xfrm>
          <a:off x="2699792" y="3717032"/>
          <a:ext cx="144016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0"/>
              </a:tblGrid>
              <a:tr h="365760"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637021"/>
              </p:ext>
            </p:extLst>
          </p:nvPr>
        </p:nvGraphicFramePr>
        <p:xfrm>
          <a:off x="323528" y="2159046"/>
          <a:ext cx="8104977" cy="37964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84176"/>
                <a:gridCol w="1629435"/>
                <a:gridCol w="1391493"/>
                <a:gridCol w="1587584"/>
                <a:gridCol w="1912289"/>
              </a:tblGrid>
              <a:tr h="1080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      Classe III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     Classi IV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     Classi V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       Totale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Numero studenti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endParaRPr lang="it-IT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</a:rPr>
                        <a:t>         206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</a:rPr>
                        <a:t>Femmine</a:t>
                      </a:r>
                      <a:r>
                        <a:rPr lang="it-IT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100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Maschi 106</a:t>
                      </a: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         </a:t>
                      </a:r>
                      <a:endParaRPr lang="it-IT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</a:rPr>
                        <a:t>         136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</a:rPr>
                        <a:t>Femmine 88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</a:rPr>
                        <a:t>Maschi</a:t>
                      </a:r>
                      <a:r>
                        <a:rPr lang="it-IT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48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         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</a:rPr>
                        <a:t> 188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Femmine 101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Maschi 87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         </a:t>
                      </a:r>
                      <a:endParaRPr lang="it-IT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</a:rPr>
                        <a:t>          521 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488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Numero studenti diversamente abili 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66850" y="2723576"/>
            <a:ext cx="18473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49209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u="sng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endParaRPr lang="it-IT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magine 9" descr="Logo scuola - Tetract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8939"/>
            <a:ext cx="9525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66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0"/>
            <a:ext cx="7772400" cy="5589240"/>
          </a:xfrm>
        </p:spPr>
        <p:txBody>
          <a:bodyPr>
            <a:normAutofit fontScale="77500" lnSpcReduction="20000"/>
          </a:bodyPr>
          <a:lstStyle/>
          <a:p>
            <a:r>
              <a:rPr lang="it-IT" sz="2600" b="1" dirty="0">
                <a:solidFill>
                  <a:schemeClr val="tx1"/>
                </a:solidFill>
              </a:rPr>
              <a:t>Settori di riferimento</a:t>
            </a:r>
            <a:endParaRPr lang="it-IT" sz="2600" dirty="0">
              <a:solidFill>
                <a:schemeClr val="tx1"/>
              </a:solidFill>
            </a:endParaRPr>
          </a:p>
          <a:p>
            <a:pPr algn="just"/>
            <a:r>
              <a:rPr lang="it-IT" sz="2600" dirty="0">
                <a:solidFill>
                  <a:schemeClr val="tx1"/>
                </a:solidFill>
              </a:rPr>
              <a:t>Le attività di alternanza prevedono una durata complessiva, nei licei, nel secondo biennio e nell’ultimo anno del percorso di studi, di almeno </a:t>
            </a:r>
            <a:r>
              <a:rPr lang="it-IT" sz="2600" dirty="0" smtClean="0">
                <a:solidFill>
                  <a:schemeClr val="tx1"/>
                </a:solidFill>
              </a:rPr>
              <a:t>90 </a:t>
            </a:r>
            <a:r>
              <a:rPr lang="it-IT" sz="2600" dirty="0">
                <a:solidFill>
                  <a:schemeClr val="tx1"/>
                </a:solidFill>
              </a:rPr>
              <a:t>ore.</a:t>
            </a:r>
          </a:p>
          <a:p>
            <a:pPr algn="just"/>
            <a:r>
              <a:rPr lang="it-IT" sz="2600" dirty="0">
                <a:solidFill>
                  <a:schemeClr val="tx1"/>
                </a:solidFill>
              </a:rPr>
              <a:t>Per l’anno scolastico </a:t>
            </a:r>
            <a:r>
              <a:rPr lang="it-IT" sz="2600" dirty="0" smtClean="0">
                <a:solidFill>
                  <a:schemeClr val="tx1"/>
                </a:solidFill>
              </a:rPr>
              <a:t>2020/21, </a:t>
            </a:r>
            <a:r>
              <a:rPr lang="it-IT" sz="2600" dirty="0">
                <a:solidFill>
                  <a:schemeClr val="tx1"/>
                </a:solidFill>
              </a:rPr>
              <a:t>gli studenti, delle classi III, sono impegnati nella prima fase delle attività di alternanza scuola lavoro nello svolgimento dei due Moduli propedeutici, per complessive 14 h (4 + 10) su:</a:t>
            </a:r>
          </a:p>
          <a:p>
            <a:pPr algn="just"/>
            <a:r>
              <a:rPr lang="it-IT" sz="2600" dirty="0">
                <a:solidFill>
                  <a:schemeClr val="tx1"/>
                </a:solidFill>
              </a:rPr>
              <a:t> a) Normativa sulla Sicurezza sul posto di lavoro;</a:t>
            </a:r>
          </a:p>
          <a:p>
            <a:pPr algn="just"/>
            <a:r>
              <a:rPr lang="it-IT" sz="2600" dirty="0">
                <a:solidFill>
                  <a:schemeClr val="tx1"/>
                </a:solidFill>
              </a:rPr>
              <a:t> b) Corso di Diritto del lavoro.</a:t>
            </a:r>
          </a:p>
          <a:p>
            <a:pPr algn="just"/>
            <a:endParaRPr lang="it-IT" sz="2600" dirty="0" smtClean="0">
              <a:solidFill>
                <a:schemeClr val="tx1"/>
              </a:solidFill>
            </a:endParaRPr>
          </a:p>
          <a:p>
            <a:pPr algn="just"/>
            <a:r>
              <a:rPr lang="it-IT" sz="2600" dirty="0" smtClean="0">
                <a:solidFill>
                  <a:schemeClr val="tx1"/>
                </a:solidFill>
              </a:rPr>
              <a:t>Le </a:t>
            </a:r>
            <a:r>
              <a:rPr lang="it-IT" sz="2600" dirty="0">
                <a:solidFill>
                  <a:schemeClr val="tx1"/>
                </a:solidFill>
              </a:rPr>
              <a:t>rimanenti 56 ore da stabilire in relazione ai vari settori di riferimento.</a:t>
            </a:r>
          </a:p>
          <a:p>
            <a:pPr algn="just"/>
            <a:r>
              <a:rPr lang="it-IT" sz="2600" dirty="0">
                <a:solidFill>
                  <a:schemeClr val="tx1"/>
                </a:solidFill>
              </a:rPr>
              <a:t>Nel contempo, sono avviate le attività formative operative, articolate in incontri orientativi con testimonials del mondo del lavoro e visite esplorative presso le aziende convenzionate, per una durata complessiva di </a:t>
            </a:r>
            <a:r>
              <a:rPr lang="it-IT" sz="2600" dirty="0" smtClean="0">
                <a:solidFill>
                  <a:schemeClr val="tx1"/>
                </a:solidFill>
              </a:rPr>
              <a:t>4/6 </a:t>
            </a:r>
            <a:r>
              <a:rPr lang="it-IT" sz="2600" dirty="0">
                <a:solidFill>
                  <a:schemeClr val="tx1"/>
                </a:solidFill>
              </a:rPr>
              <a:t>h.</a:t>
            </a:r>
          </a:p>
          <a:p>
            <a:pPr algn="just"/>
            <a:r>
              <a:rPr lang="it-IT" sz="2600" dirty="0">
                <a:solidFill>
                  <a:schemeClr val="tx1"/>
                </a:solidFill>
              </a:rPr>
              <a:t>Gli studenti delle classi IV </a:t>
            </a:r>
            <a:r>
              <a:rPr lang="it-IT" sz="2600" dirty="0" smtClean="0">
                <a:solidFill>
                  <a:schemeClr val="tx1"/>
                </a:solidFill>
              </a:rPr>
              <a:t>e delle </a:t>
            </a:r>
            <a:r>
              <a:rPr lang="it-IT" sz="2600" dirty="0">
                <a:solidFill>
                  <a:schemeClr val="tx1"/>
                </a:solidFill>
              </a:rPr>
              <a:t>classi V </a:t>
            </a:r>
            <a:r>
              <a:rPr lang="it-IT" sz="2600" dirty="0" smtClean="0">
                <a:solidFill>
                  <a:schemeClr val="tx1"/>
                </a:solidFill>
              </a:rPr>
              <a:t>saranno impegnate in varie attività anche on line per raggiungere le 90 ore .</a:t>
            </a:r>
            <a:endParaRPr lang="it-IT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1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188640"/>
            <a:ext cx="7772400" cy="45719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22313" y="332656"/>
            <a:ext cx="80261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endParaRPr lang="it-IT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dirty="0" smtClean="0">
                <a:solidFill>
                  <a:srgbClr val="4D5156"/>
                </a:solidFill>
                <a:latin typeface="arial" panose="020B0604020202020204" pitchFamily="34" charset="0"/>
              </a:rPr>
              <a:t>Gli </a:t>
            </a:r>
            <a:r>
              <a:rPr lang="it-IT" dirty="0">
                <a:solidFill>
                  <a:srgbClr val="4D5156"/>
                </a:solidFill>
                <a:latin typeface="arial" panose="020B0604020202020204" pitchFamily="34" charset="0"/>
              </a:rPr>
              <a:t>obiettivi di sviluppo sostenibile, o Agenda 2030, riconosce lo stretto legame tra il benessere umano e la salute dei sistemi naturali e la presenza di sfide comuni che tutti i paesi sono chiamati ad </a:t>
            </a:r>
            <a:r>
              <a:rPr lang="it-IT" dirty="0" smtClean="0">
                <a:solidFill>
                  <a:srgbClr val="4D5156"/>
                </a:solidFill>
                <a:latin typeface="arial" panose="020B0604020202020204" pitchFamily="34" charset="0"/>
              </a:rPr>
              <a:t>affrontare.</a:t>
            </a:r>
            <a:r>
              <a:rPr lang="it-IT" dirty="0"/>
              <a:t> Nel farlo, tocca diversi ambiti, interconnessi e fondamentali per assicurare il benessere dell’umanità e del pianeta: dalla lotta alla fame all’eliminazione delle disuguaglianze, dalla tutela delle risorse naturali all’affermazione di modelli di produzione e consumo sostenibili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</p:txBody>
      </p:sp>
      <p:sp>
        <p:nvSpPr>
          <p:cNvPr id="6" name="AutoShape 2" descr="http://www.minambiente.it/sites/default/files/archivio_immagini/sito/un_sds_2015.jp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22313" y="234950"/>
            <a:ext cx="77724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sz="1800" b="0" i="1" dirty="0" smtClean="0"/>
              <a:t/>
            </a:r>
            <a:br>
              <a:rPr lang="it-IT" sz="1800" b="0" i="1" dirty="0" smtClean="0"/>
            </a:br>
            <a:r>
              <a:rPr lang="it-IT" sz="1800" b="0" i="1" dirty="0" smtClean="0"/>
              <a:t/>
            </a:r>
            <a:br>
              <a:rPr lang="it-IT" sz="1800" b="0" i="1" dirty="0" smtClean="0"/>
            </a:br>
            <a:r>
              <a:rPr lang="it-IT" sz="1800" b="0" i="1" dirty="0"/>
              <a:t/>
            </a:r>
            <a:br>
              <a:rPr lang="it-IT" sz="1800" b="0" i="1" dirty="0"/>
            </a:br>
            <a:r>
              <a:rPr lang="it-IT" sz="1800" b="0" i="1" dirty="0" smtClean="0"/>
              <a:t/>
            </a:r>
            <a:br>
              <a:rPr lang="it-IT" sz="1800" b="0" i="1" dirty="0" smtClean="0"/>
            </a:br>
            <a:r>
              <a:rPr lang="it-IT" sz="1800" b="0" i="1" dirty="0"/>
              <a:t/>
            </a:r>
            <a:br>
              <a:rPr lang="it-IT" sz="1800" b="0" i="1" dirty="0"/>
            </a:br>
            <a:r>
              <a:rPr lang="it-IT" sz="1800" b="0" i="1" dirty="0" smtClean="0"/>
              <a:t/>
            </a:r>
            <a:br>
              <a:rPr lang="it-IT" sz="1800" b="0" i="1" dirty="0" smtClean="0"/>
            </a:br>
            <a:r>
              <a:rPr lang="it-IT" sz="1800" b="0" i="1" dirty="0" smtClean="0"/>
              <a:t/>
            </a:r>
            <a:br>
              <a:rPr lang="it-IT" sz="1800" b="0" i="1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/>
          </a:p>
        </p:txBody>
      </p:sp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2924944"/>
            <a:ext cx="781012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03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4030</TotalTime>
  <Words>874</Words>
  <Application>Microsoft Office PowerPoint</Application>
  <PresentationFormat>Presentazione su schermo (4:3)</PresentationFormat>
  <Paragraphs>173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 </vt:lpstr>
      <vt:lpstr>Presentazione standard di PowerPoint</vt:lpstr>
      <vt:lpstr> </vt:lpstr>
      <vt:lpstr>Presentazione standard di PowerPoint</vt:lpstr>
      <vt:lpstr>                                                                                                 "  PROGETTO PCTO OBIETTIVI E FINALITA‘    Favorire l'orientamento dei giovani per valorizzarne le vocazioni personali,  gli interessi e gli stili di apprendimento individuali;  Offrire agli allievi conoscenze e informazioni utili per la scelta  dei corsi professionalizzanti e universitari nei quali proseguire gli studi dopo l’Esame di Stato;   </vt:lpstr>
      <vt:lpstr>Presentazione standard di PowerPoint</vt:lpstr>
      <vt:lpstr>Presentazione standard di PowerPoint</vt:lpstr>
      <vt:lpstr>Presentazione standard di PowerPoint</vt:lpstr>
      <vt:lpstr>        </vt:lpstr>
      <vt:lpstr>  </vt:lpstr>
      <vt:lpstr>Presentazione standard di PowerPoint</vt:lpstr>
      <vt:lpstr>   </vt:lpstr>
      <vt:lpstr>Presentazione standard di PowerPoint</vt:lpstr>
      <vt:lpstr>                                                                                                                                     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Barbara</cp:lastModifiedBy>
  <cp:revision>197</cp:revision>
  <dcterms:created xsi:type="dcterms:W3CDTF">2016-02-23T17:20:03Z</dcterms:created>
  <dcterms:modified xsi:type="dcterms:W3CDTF">2020-12-07T18:45:50Z</dcterms:modified>
</cp:coreProperties>
</file>